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270" r:id="rId4"/>
    <p:sldId id="276" r:id="rId5"/>
    <p:sldId id="296" r:id="rId6"/>
    <p:sldId id="277" r:id="rId7"/>
    <p:sldId id="280" r:id="rId8"/>
    <p:sldId id="298" r:id="rId9"/>
    <p:sldId id="261" r:id="rId10"/>
    <p:sldId id="282" r:id="rId11"/>
    <p:sldId id="263" r:id="rId12"/>
    <p:sldId id="286" r:id="rId13"/>
    <p:sldId id="289" r:id="rId14"/>
    <p:sldId id="299" r:id="rId15"/>
    <p:sldId id="290" r:id="rId16"/>
    <p:sldId id="264" r:id="rId17"/>
    <p:sldId id="300" r:id="rId18"/>
    <p:sldId id="301" r:id="rId19"/>
    <p:sldId id="302" r:id="rId20"/>
    <p:sldId id="303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76384" autoAdjust="0"/>
  </p:normalViewPr>
  <p:slideViewPr>
    <p:cSldViewPr snapToGrid="0" snapToObjects="1">
      <p:cViewPr varScale="1">
        <p:scale>
          <a:sx n="55" d="100"/>
          <a:sy n="55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F6B2E-1ECA-4184-A67D-4A201957B2B2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512A9-DD4F-4870-946C-305916ABB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967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r>
              <a:rPr lang="en-US" baseline="0" dirty="0" smtClean="0"/>
              <a:t> are provided to help you lead the presentation.</a:t>
            </a:r>
          </a:p>
          <a:p>
            <a:r>
              <a:rPr lang="en-US" baseline="0" dirty="0" smtClean="0"/>
              <a:t>Notes in italics are for your attention only.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use Fred Fingers to help children sound out words to spell easily.</a:t>
            </a:r>
          </a:p>
          <a:p>
            <a:r>
              <a:rPr lang="en-US" baseline="0" dirty="0" smtClean="0"/>
              <a:t>It means they do not have to </a:t>
            </a:r>
            <a:r>
              <a:rPr lang="en-US" baseline="0" dirty="0" err="1" smtClean="0"/>
              <a:t>memorise</a:t>
            </a:r>
            <a:r>
              <a:rPr lang="en-US" baseline="0" dirty="0" smtClean="0"/>
              <a:t> lists of spelling words.</a:t>
            </a:r>
          </a:p>
          <a:p>
            <a:r>
              <a:rPr lang="en-US" baseline="0" dirty="0" smtClean="0"/>
              <a:t>It is a tool so they will be able to spell any word.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Demonstrate how to use Fred Fingers</a:t>
            </a:r>
            <a:r>
              <a:rPr lang="en-US" i="1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39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2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most important things you can do as a parent</a:t>
            </a:r>
            <a:r>
              <a:rPr lang="en-US" baseline="0" dirty="0" smtClean="0"/>
              <a:t> at home is read higher level texts </a:t>
            </a:r>
            <a:r>
              <a:rPr lang="en-US" i="1" baseline="0" dirty="0" smtClean="0"/>
              <a:t>to</a:t>
            </a:r>
            <a:r>
              <a:rPr lang="en-US" i="0" baseline="0" dirty="0" smtClean="0"/>
              <a:t> your child. 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h</a:t>
            </a:r>
            <a:r>
              <a:rPr lang="en-US" dirty="0" smtClean="0"/>
              <a:t>elps develop an enjoyment for stories</a:t>
            </a:r>
            <a:r>
              <a:rPr lang="en-US" baseline="0" dirty="0" smtClean="0"/>
              <a:t> and the motivation for learning to read themselves.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questions and share opinions about what you read to engage them in discussion, get them thinking about what they read and develop vocabulary. </a:t>
            </a:r>
          </a:p>
          <a:p>
            <a:endParaRPr lang="en-US" i="1" baseline="0" dirty="0" smtClean="0"/>
          </a:p>
          <a:p>
            <a:r>
              <a:rPr lang="en-US" i="1" baseline="0" dirty="0" smtClean="0"/>
              <a:t>Click and read.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43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charset="0"/>
              </a:rPr>
              <a:t>It really helps to</a:t>
            </a:r>
            <a:r>
              <a:rPr lang="en-GB" baseline="0" dirty="0" smtClean="0">
                <a:latin typeface="Times New Roman" charset="0"/>
              </a:rPr>
              <a:t> be aware of how your child is learning in the classroom – pure sounds not letter names; Fred Talk when they are reading words and Fred Fingers when they are spelling words.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>
              <a:latin typeface="Times New Roman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Times New Roman" charset="0"/>
              </a:rPr>
              <a:t>Encourage your child to discuss their Phonics lessons with you and to read and discuss their storybook with you at home.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Times New Roman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charset="0"/>
              </a:rPr>
              <a:t>We have shared</a:t>
            </a:r>
            <a:r>
              <a:rPr lang="en-GB" baseline="0" dirty="0" smtClean="0">
                <a:latin typeface="Times New Roman" charset="0"/>
              </a:rPr>
              <a:t> the basics of Read Write Inc. Phonics and how you can help.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Times New Roman" charset="0"/>
              </a:rPr>
              <a:t>There are also some online resources </a:t>
            </a:r>
            <a:r>
              <a:rPr lang="en-GB" dirty="0" smtClean="0">
                <a:latin typeface="Times New Roman" charset="0"/>
              </a:rPr>
              <a:t>that you can access for</a:t>
            </a:r>
            <a:r>
              <a:rPr lang="en-GB" baseline="0" dirty="0" smtClean="0">
                <a:latin typeface="Times New Roman" charset="0"/>
              </a:rPr>
              <a:t> free. </a:t>
            </a:r>
            <a:r>
              <a:rPr lang="en-GB" i="1" baseline="0" dirty="0" smtClean="0">
                <a:latin typeface="Times New Roman" charset="0"/>
              </a:rPr>
              <a:t>Click through to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43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60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42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2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We </a:t>
            </a:r>
            <a:r>
              <a:rPr lang="en-US" baseline="0" dirty="0" smtClean="0">
                <a:latin typeface="Times New Roman" charset="0"/>
              </a:rPr>
              <a:t>teach using pure sounds. </a:t>
            </a:r>
            <a:endParaRPr lang="en-US" dirty="0" smtClean="0">
              <a:latin typeface="Times New Roman" charset="0"/>
            </a:endParaRPr>
          </a:p>
          <a:p>
            <a:pPr eaLnBrk="1" hangingPunct="1"/>
            <a:r>
              <a:rPr lang="en-US" dirty="0" smtClean="0">
                <a:latin typeface="Times New Roman" charset="0"/>
              </a:rPr>
              <a:t>W</a:t>
            </a:r>
            <a:r>
              <a:rPr lang="en-GB" dirty="0" smtClean="0">
                <a:latin typeface="Times New Roman" charset="0"/>
              </a:rPr>
              <a:t>e use pure sounds (‘m’ not’ </a:t>
            </a:r>
            <a:r>
              <a:rPr lang="en-GB" dirty="0" err="1" smtClean="0">
                <a:latin typeface="Times New Roman" charset="0"/>
              </a:rPr>
              <a:t>muh</a:t>
            </a:r>
            <a:r>
              <a:rPr lang="en-GB" dirty="0" smtClean="0">
                <a:latin typeface="Times New Roman" charset="0"/>
              </a:rPr>
              <a:t>’, ’s’ not ‘</a:t>
            </a:r>
            <a:r>
              <a:rPr lang="en-GB" altLang="ja-JP" dirty="0" err="1" smtClean="0">
                <a:latin typeface="Times New Roman" charset="0"/>
              </a:rPr>
              <a:t>suh</a:t>
            </a:r>
            <a:r>
              <a:rPr lang="en-GB" dirty="0" smtClean="0">
                <a:latin typeface="Times New Roman" charset="0"/>
              </a:rPr>
              <a:t>’</a:t>
            </a:r>
            <a:r>
              <a:rPr lang="en-GB" altLang="ja-JP" dirty="0" smtClean="0">
                <a:latin typeface="Times New Roman" charset="0"/>
              </a:rPr>
              <a:t>, etc.) so that your child will be able to blend the sounds into words more easily. </a:t>
            </a:r>
          </a:p>
          <a:p>
            <a:pPr eaLnBrk="1" hangingPunct="1"/>
            <a:r>
              <a:rPr lang="en-GB" altLang="ja-JP" dirty="0" smtClean="0">
                <a:latin typeface="Times New Roman" charset="0"/>
              </a:rPr>
              <a:t>Children need to know sounds – not letter names – to read words.</a:t>
            </a:r>
          </a:p>
          <a:p>
            <a:pPr eaLnBrk="1" hangingPunct="1"/>
            <a:endParaRPr lang="en-GB" altLang="ja-JP" dirty="0" smtClean="0">
              <a:latin typeface="Times New Roman" charset="0"/>
            </a:endParaRPr>
          </a:p>
          <a:p>
            <a:pPr eaLnBrk="1" hangingPunct="1"/>
            <a:r>
              <a:rPr lang="en-GB" altLang="ja-JP" dirty="0" smtClean="0">
                <a:latin typeface="Times New Roman" charset="0"/>
              </a:rPr>
              <a:t>This video of</a:t>
            </a:r>
            <a:r>
              <a:rPr lang="en-GB" altLang="ja-JP" baseline="0" dirty="0" smtClean="0">
                <a:latin typeface="Times New Roman" charset="0"/>
              </a:rPr>
              <a:t> Sylvie – available on the website – demonstrates how to talk in pure sounds. </a:t>
            </a:r>
            <a:r>
              <a:rPr lang="en-GB" altLang="ja-JP" i="1" baseline="0" dirty="0" smtClean="0">
                <a:latin typeface="Times New Roman" charset="0"/>
              </a:rPr>
              <a:t>Play video.</a:t>
            </a:r>
            <a:endParaRPr lang="en-GB" altLang="ja-JP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2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i="1" dirty="0" smtClean="0">
                <a:latin typeface="Calibri" charset="0"/>
              </a:rPr>
              <a:t>Read Write Inc. </a:t>
            </a:r>
            <a:r>
              <a:rPr lang="en-GB" i="0" dirty="0" smtClean="0">
                <a:latin typeface="Calibri" charset="0"/>
              </a:rPr>
              <a:t>Phonics is</a:t>
            </a:r>
            <a:r>
              <a:rPr lang="en-GB" i="0" baseline="0" dirty="0" smtClean="0">
                <a:latin typeface="Calibri" charset="0"/>
              </a:rPr>
              <a:t> a programme that uses systematic phonics to teach all children to read.</a:t>
            </a:r>
          </a:p>
          <a:p>
            <a:pPr>
              <a:spcBef>
                <a:spcPct val="0"/>
              </a:spcBef>
            </a:pPr>
            <a:r>
              <a:rPr lang="en-GB" i="0" baseline="0" dirty="0" smtClean="0">
                <a:latin typeface="Calibri" charset="0"/>
              </a:rPr>
              <a:t>It</a:t>
            </a:r>
            <a:r>
              <a:rPr lang="en-GB" i="1" dirty="0" smtClean="0">
                <a:latin typeface="Calibri" charset="0"/>
              </a:rPr>
              <a:t> </a:t>
            </a:r>
            <a:r>
              <a:rPr lang="en-GB" dirty="0" smtClean="0">
                <a:latin typeface="Calibri" charset="0"/>
              </a:rPr>
              <a:t>lasts two years for most children</a:t>
            </a:r>
            <a:r>
              <a:rPr lang="en-GB" baseline="0" dirty="0" smtClean="0">
                <a:latin typeface="Calibri" charset="0"/>
              </a:rPr>
              <a:t> -</a:t>
            </a:r>
            <a:r>
              <a:rPr lang="en-GB" dirty="0" smtClean="0">
                <a:latin typeface="Calibri" charset="0"/>
              </a:rPr>
              <a:t> if they start to learn to read in the Reception class. 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(There are some children with learning difficulties who spend longer on the programme.)</a:t>
            </a:r>
            <a:endParaRPr lang="en-US" i="1" dirty="0" smtClean="0"/>
          </a:p>
          <a:p>
            <a:endParaRPr lang="en-US" i="0" dirty="0" smtClean="0"/>
          </a:p>
          <a:p>
            <a:r>
              <a:rPr lang="en-US" i="1" dirty="0" smtClean="0"/>
              <a:t>Click</a:t>
            </a:r>
            <a:r>
              <a:rPr lang="en-US" i="1" baseline="0" dirty="0" smtClean="0"/>
              <a:t> – </a:t>
            </a:r>
            <a:r>
              <a:rPr lang="en-US" i="0" baseline="0" dirty="0" smtClean="0"/>
              <a:t>We t</a:t>
            </a:r>
            <a:r>
              <a:rPr lang="en-US" dirty="0" smtClean="0"/>
              <a:t>each the sounds first</a:t>
            </a:r>
            <a:r>
              <a:rPr lang="en-US" baseline="0" dirty="0" smtClean="0"/>
              <a:t> – in a specific order.</a:t>
            </a:r>
          </a:p>
          <a:p>
            <a:r>
              <a:rPr lang="en-US" i="1" dirty="0" smtClean="0"/>
              <a:t>Click – </a:t>
            </a:r>
            <a:r>
              <a:rPr lang="en-US" i="0" dirty="0" smtClean="0"/>
              <a:t>We</a:t>
            </a:r>
            <a:r>
              <a:rPr lang="en-US" i="0" baseline="0" dirty="0" smtClean="0"/>
              <a:t> then t</a:t>
            </a:r>
            <a:r>
              <a:rPr lang="en-US" baseline="0" dirty="0" smtClean="0"/>
              <a:t>each your children to blend those sounds together in order to read words</a:t>
            </a:r>
          </a:p>
          <a:p>
            <a:r>
              <a:rPr lang="en-US" i="1" dirty="0" smtClean="0"/>
              <a:t>Click – </a:t>
            </a:r>
            <a:r>
              <a:rPr lang="en-US" i="0" dirty="0" smtClean="0"/>
              <a:t>The</a:t>
            </a:r>
            <a:r>
              <a:rPr lang="en-US" i="0" baseline="0" dirty="0" smtClean="0"/>
              <a:t> children r</a:t>
            </a:r>
            <a:r>
              <a:rPr lang="en-US" baseline="0" dirty="0" smtClean="0"/>
              <a:t>ead words in the matched Storybooks. Each Storybook is carefully matched to the sounds they can already read - setting them up for success. </a:t>
            </a:r>
          </a:p>
          <a:p>
            <a:r>
              <a:rPr lang="en-US" i="1" dirty="0" smtClean="0"/>
              <a:t>Click –</a:t>
            </a:r>
            <a:r>
              <a:rPr lang="en-US" i="1" baseline="0" dirty="0" smtClean="0"/>
              <a:t> </a:t>
            </a:r>
            <a:r>
              <a:rPr lang="en-US" i="0" baseline="0" dirty="0" smtClean="0"/>
              <a:t>We read to children ‘real’ books</a:t>
            </a:r>
            <a:r>
              <a:rPr lang="en-US" i="1" baseline="0" dirty="0" smtClean="0"/>
              <a:t>’. </a:t>
            </a:r>
            <a:r>
              <a:rPr lang="en-US" i="0" baseline="0" dirty="0" smtClean="0"/>
              <a:t>Once they have learnt to read, </a:t>
            </a:r>
            <a:r>
              <a:rPr lang="en-US" baseline="0" dirty="0" smtClean="0"/>
              <a:t>they will be able to independently read these books for themselves.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0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Phonics makes learning to read easy for children because we start by teaching them just one way of reading and writing every sound. Here they are on the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Speed Sounds chart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teach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1 sounds first - (sounds as far as 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o u)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then Set 2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(the shaded sounds ay -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oy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i="1" dirty="0" smtClean="0"/>
              <a:t>Use MTYT to teach each of the pure sounds to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parents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We use this Speed Sounds chart in </a:t>
            </a:r>
            <a:r>
              <a:rPr lang="en-US" dirty="0" smtClean="0"/>
              <a:t>Phonics</a:t>
            </a:r>
            <a:r>
              <a:rPr lang="en-US" baseline="0" dirty="0" smtClean="0"/>
              <a:t> </a:t>
            </a:r>
            <a:r>
              <a:rPr lang="en-US" dirty="0" smtClean="0"/>
              <a:t>lessons</a:t>
            </a:r>
            <a:r>
              <a:rPr lang="en-US" dirty="0"/>
              <a:t>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It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shows the most common graphemes for each sound.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box is a sound box showing different ways to read and write the sound.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 the ‘f’ sound box with examples of words ‘fun’, ‘huff’, ‘photo’ and the  ‘or’ sound box with examples of words ‘or’, ‘door’, ‘more’, ‘dawn’, ‘author’.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37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Once the children know the pure sounds, we teach them </a:t>
            </a:r>
            <a:r>
              <a:rPr lang="en-US" dirty="0" smtClean="0"/>
              <a:t>to blend sounds to read words. We also teach children to spell the words they learn to read.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We use Fred Talk to help children</a:t>
            </a:r>
            <a:r>
              <a:rPr lang="en-US" baseline="0" dirty="0" smtClean="0"/>
              <a:t> read and spell words.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54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70C0"/>
                </a:solidFill>
                <a:latin typeface="Arial" charset="0"/>
              </a:rPr>
              <a:t>This is Fred.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70C0"/>
                </a:solidFill>
                <a:latin typeface="Arial" charset="0"/>
              </a:rPr>
              <a:t>He</a:t>
            </a:r>
            <a:r>
              <a:rPr lang="en-GB" baseline="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dirty="0" smtClean="0">
                <a:solidFill>
                  <a:srgbClr val="0070C0"/>
                </a:solidFill>
                <a:latin typeface="Arial" charset="0"/>
              </a:rPr>
              <a:t>is</a:t>
            </a:r>
            <a:r>
              <a:rPr lang="en-GB" baseline="0" dirty="0" smtClean="0">
                <a:solidFill>
                  <a:srgbClr val="0070C0"/>
                </a:solidFill>
                <a:latin typeface="Arial" charset="0"/>
              </a:rPr>
              <a:t> a frog who can only speak in sounds, and we call this Fred Talk.</a:t>
            </a:r>
            <a:r>
              <a:rPr lang="en-US" baseline="0" dirty="0" smtClean="0"/>
              <a:t> For example ‘m’ ‘a’ ‘t’, ‘l’ ‘u’ ‘n’ ‘c’ ‘h’.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rgbClr val="0070C0"/>
              </a:solidFill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rgbClr val="0070C0"/>
                </a:solidFill>
                <a:latin typeface="Arial" charset="0"/>
              </a:rPr>
              <a:t>He helps children sound out words so they can read and spell.</a:t>
            </a:r>
            <a:endParaRPr lang="en-GB" baseline="0" dirty="0" smtClean="0">
              <a:solidFill>
                <a:srgbClr val="0070C0"/>
              </a:solidFill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>
              <a:solidFill>
                <a:srgbClr val="0070C0"/>
              </a:solidFill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solidFill>
                  <a:srgbClr val="0070C0"/>
                </a:solidFill>
                <a:latin typeface="Arial" charset="0"/>
              </a:rPr>
              <a:t>MTYT some examples with the parents. </a:t>
            </a:r>
            <a:r>
              <a:rPr lang="en-US" baseline="0" dirty="0" smtClean="0"/>
              <a:t>For example ‘m’ ‘a’ ‘t’ mat, ‘s’ ‘a’ ‘t’ sat.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Click. </a:t>
            </a:r>
            <a:r>
              <a:rPr lang="en-US" i="0" baseline="0" dirty="0" smtClean="0"/>
              <a:t>Fred is our friend!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38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Alongside learning each</a:t>
            </a:r>
            <a:r>
              <a:rPr lang="en-US" baseline="0" dirty="0" smtClean="0"/>
              <a:t> set of </a:t>
            </a:r>
            <a:r>
              <a:rPr lang="en-US" dirty="0" smtClean="0"/>
              <a:t>sounds, they read Storybooks </a:t>
            </a:r>
            <a:r>
              <a:rPr lang="en-US" baseline="0" dirty="0" smtClean="0"/>
              <a:t>that </a:t>
            </a:r>
            <a:r>
              <a:rPr lang="en-US" dirty="0" smtClean="0"/>
              <a:t>only contain the sounds and words they can read. This sets them up to succeed in their reading.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We discuss and write about the ideas in these Storybooks.</a:t>
            </a:r>
            <a:r>
              <a:rPr lang="en-US" baseline="0" dirty="0" smtClean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baseline="0" dirty="0" smtClean="0"/>
              <a:t>We also teach children to read common exception words – words like ‘said’ and ‘they’.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0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1412876"/>
            <a:ext cx="8568952" cy="48244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887A802-E9DB-4602-A75A-F0509890ADAA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7E447F-BB01-4C6B-A652-826C9285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395537" y="1412877"/>
            <a:ext cx="8568952" cy="4824437"/>
          </a:xfrm>
        </p:spPr>
        <p:txBody>
          <a:bodyPr rtlCol="0">
            <a:normAutofit/>
          </a:bodyPr>
          <a:lstStyle/>
          <a:p>
            <a:pPr lvl="0"/>
            <a:r>
              <a:rPr lang="en-GB" noProof="0" smtClean="0"/>
              <a:t>Click icon to add media</a:t>
            </a:r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007D3D-EE8D-47F3-AAB7-EE658A7AF8B1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010596C-CD5C-49EB-A4B8-801C40680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92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783EE99-AF5B-4871-8B6E-B692C96877AB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B60F70D-D744-42A4-ABE0-1391226DF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404664"/>
            <a:ext cx="8568952" cy="58326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F9F0A0-ACF3-465E-8BA6-C865B09778A7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BF6B476-9FD5-48EF-9569-222C2AA59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7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8"/>
            <a:ext cx="8229600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600205"/>
            <a:ext cx="4044462" cy="45307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5"/>
            <a:ext cx="4044462" cy="21891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41763"/>
            <a:ext cx="4044462" cy="21891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2E3A79B-DED3-425E-AB54-16783ED5EC27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44168FA-47A5-4EFD-B66C-6306816EE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180975" y="6137275"/>
            <a:ext cx="8782050" cy="1444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80975" y="2465388"/>
            <a:ext cx="878205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70587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2413" y="6356350"/>
            <a:ext cx="2195512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787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387B8C-4C81-4537-B455-AAB35B47B5C6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787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58BA24-3405-4635-AB35-7746451C5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 descr="powerpoint-cover-template-U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4392849" y="4509925"/>
            <a:ext cx="4637543" cy="666534"/>
          </a:xfrm>
          <a:solidFill>
            <a:srgbClr val="26805F"/>
          </a:solidFill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&lt;title&gt;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1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521012-7F2F-4F67-8EEE-3570F28FF5FF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4F6B932-4967-40B4-89C7-ED01C6B62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0460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2ACB36A-4FC0-467F-ABA8-2E8551889E31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67976E-159F-4915-91EA-D981C908F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85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0144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4"/>
          <p:cNvSpPr/>
          <p:nvPr/>
        </p:nvSpPr>
        <p:spPr>
          <a:xfrm>
            <a:off x="395288" y="1341438"/>
            <a:ext cx="8567737" cy="142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9" name="Straight Connector 5"/>
          <p:cNvCxnSpPr/>
          <p:nvPr/>
        </p:nvCxnSpPr>
        <p:spPr>
          <a:xfrm>
            <a:off x="4643438" y="1557338"/>
            <a:ext cx="0" cy="467995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246885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254624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FE68BD-89AF-4E75-AA3F-FF4AD9572F3B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7EB4A57-51CC-47E6-90E3-54F65454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105C71D-4E75-4ECD-9F49-5A9F0F9294FE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6A5CFCF-9C75-46DD-AD31-62EA87D03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0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34C4779-E6ED-47D7-89D2-4749C33AF548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AFC4FC0-CF29-459D-84B7-330B911D0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8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.com/en/parent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xfordowl.co.uk/Readin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Read Write Inc. </a:t>
            </a:r>
            <a:r>
              <a:rPr lang="en-US" dirty="0" smtClean="0"/>
              <a:t>Phonics </a:t>
            </a:r>
            <a:br>
              <a:rPr lang="en-US" dirty="0" smtClean="0"/>
            </a:br>
            <a:r>
              <a:rPr lang="en-US" dirty="0" smtClean="0"/>
              <a:t>Parents’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 Fingers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545" r="-78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49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96864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How can I help at home?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Storytime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Read</a:t>
            </a:r>
            <a:r>
              <a:rPr lang="en-GB" b="1" dirty="0" smtClean="0">
                <a:latin typeface="Arial" charset="0"/>
              </a:rPr>
              <a:t> </a:t>
            </a:r>
            <a:r>
              <a:rPr lang="en-GB" i="1" dirty="0">
                <a:latin typeface="Arial" charset="0"/>
              </a:rPr>
              <a:t>to</a:t>
            </a:r>
            <a:r>
              <a:rPr lang="en-GB" dirty="0">
                <a:latin typeface="Arial" charset="0"/>
              </a:rPr>
              <a:t> your </a:t>
            </a:r>
            <a:r>
              <a:rPr lang="en-GB" dirty="0" smtClean="0">
                <a:latin typeface="Arial" charset="0"/>
              </a:rPr>
              <a:t>children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Ask </a:t>
            </a:r>
            <a:r>
              <a:rPr lang="en-GB" dirty="0">
                <a:latin typeface="Arial" charset="0"/>
              </a:rPr>
              <a:t>lots of </a:t>
            </a:r>
            <a:r>
              <a:rPr lang="en-GB" dirty="0" smtClean="0">
                <a:latin typeface="Arial" charset="0"/>
              </a:rPr>
              <a:t>questions and share opinions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Use a RWI support pack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GB" dirty="0"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GB" dirty="0" smtClean="0">
              <a:latin typeface="Arial" charset="0"/>
            </a:endParaRPr>
          </a:p>
          <a:p>
            <a:r>
              <a:rPr lang="en-GB" dirty="0" smtClean="0"/>
              <a:t>You're </a:t>
            </a:r>
            <a:r>
              <a:rPr lang="en-GB" dirty="0"/>
              <a:t>never too old, too wacky, too wild, to pick up a book and read to a child</a:t>
            </a:r>
            <a:r>
              <a:rPr lang="en-GB" dirty="0" smtClean="0"/>
              <a:t>.</a:t>
            </a:r>
            <a:endParaRPr lang="en-GB" dirty="0"/>
          </a:p>
          <a:p>
            <a:pPr algn="r"/>
            <a:r>
              <a:rPr lang="en-US" sz="2800" i="1" dirty="0" err="1"/>
              <a:t>Dr</a:t>
            </a:r>
            <a:r>
              <a:rPr lang="en-US" sz="2800" i="1" dirty="0"/>
              <a:t> Seuss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US" dirty="0"/>
              <a:t> 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6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How </a:t>
            </a:r>
            <a:r>
              <a:rPr lang="en-US" dirty="0"/>
              <a:t>Y</a:t>
            </a:r>
            <a:r>
              <a:rPr lang="en-US" dirty="0" smtClean="0"/>
              <a:t>our Child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R</a:t>
            </a:r>
            <a:r>
              <a:rPr lang="en-US" dirty="0" smtClean="0"/>
              <a:t>ead </a:t>
            </a:r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/>
              <a:t>S</a:t>
            </a:r>
            <a:r>
              <a:rPr lang="en-US" dirty="0" smtClean="0"/>
              <a:t>pell </a:t>
            </a:r>
            <a:r>
              <a:rPr lang="en-US" dirty="0"/>
              <a:t>I</a:t>
            </a:r>
            <a:r>
              <a:rPr lang="en-US" dirty="0" smtClean="0"/>
              <a:t>n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Pure sounds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Fred Talk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Fred Fingers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Lots of talking!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Packs To </a:t>
            </a:r>
            <a:r>
              <a:rPr lang="en-GB" dirty="0"/>
              <a:t>S</a:t>
            </a:r>
            <a:r>
              <a:rPr lang="en-GB" dirty="0" smtClean="0"/>
              <a:t>upport </a:t>
            </a:r>
            <a:r>
              <a:rPr lang="en-GB" dirty="0"/>
              <a:t>A</a:t>
            </a:r>
            <a:r>
              <a:rPr lang="en-GB" dirty="0" smtClean="0"/>
              <a:t>t </a:t>
            </a:r>
            <a:r>
              <a:rPr lang="en-GB" dirty="0"/>
              <a:t>H</a:t>
            </a:r>
            <a:r>
              <a:rPr lang="en-GB" dirty="0" smtClean="0"/>
              <a:t>ome</a:t>
            </a:r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22867" t="15127" r="23555" b="14438"/>
          <a:stretch/>
        </p:blipFill>
        <p:spPr bwMode="auto">
          <a:xfrm>
            <a:off x="1235411" y="1196975"/>
            <a:ext cx="6816053" cy="5040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117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Ruth Miskin Parents’ Page:</a:t>
            </a:r>
          </a:p>
          <a:p>
            <a:r>
              <a:rPr lang="en-US" dirty="0">
                <a:hlinkClick r:id="rId3"/>
              </a:rPr>
              <a:t>http://www.ruthmiskin.com/en/parents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Free e-books for home reading:</a:t>
            </a:r>
          </a:p>
          <a:p>
            <a:r>
              <a:rPr lang="en-US" dirty="0">
                <a:hlinkClick r:id="rId4"/>
              </a:rPr>
              <a:t>http://www.oxfordowl.co.uk/Reading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other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518" b="-195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4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begin teaching handwriting in Reception class.</a:t>
            </a:r>
          </a:p>
          <a:p>
            <a:r>
              <a:rPr lang="en-GB" dirty="0" smtClean="0"/>
              <a:t>The scheme we use is called </a:t>
            </a:r>
          </a:p>
          <a:p>
            <a:r>
              <a:rPr lang="en-GB" dirty="0" smtClean="0"/>
              <a:t>Teach handwriting.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95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 cursive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start with pre cursive writing, that is the letters are not joined</a:t>
            </a:r>
          </a:p>
          <a:p>
            <a:endParaRPr lang="en-GB" dirty="0" smtClean="0">
              <a:latin typeface="CCW Cursive Writing 1" panose="03050602040000000000" pitchFamily="66" charset="0"/>
            </a:endParaRPr>
          </a:p>
          <a:p>
            <a:r>
              <a:rPr lang="en-GB" sz="6000" dirty="0" smtClean="0">
                <a:latin typeface="CCW Cursive Writing 1" panose="03050602040000000000" pitchFamily="66" charset="0"/>
              </a:rPr>
              <a:t>			hello</a:t>
            </a:r>
            <a:endParaRPr lang="en-GB" sz="6000" dirty="0">
              <a:latin typeface="CCW Cursive Writing 1" panose="03050602040000000000" pitchFamily="66" charset="0"/>
            </a:endParaRPr>
          </a:p>
          <a:p>
            <a:endParaRPr lang="en-GB" dirty="0">
              <a:latin typeface="XCCW Joined 1a" panose="03050602040000000000" pitchFamily="66" charset="0"/>
            </a:endParaRPr>
          </a:p>
          <a:p>
            <a:r>
              <a:rPr lang="en-GB" dirty="0" smtClean="0"/>
              <a:t>All letters must start from the bottom of the line, only capital letters start from the top.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978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lower case letters have a joining line which I tell the children it is a dog lead!</a:t>
            </a:r>
          </a:p>
          <a:p>
            <a:endParaRPr lang="en-GB" dirty="0"/>
          </a:p>
          <a:p>
            <a:pPr algn="ctr"/>
            <a:r>
              <a:rPr lang="en-GB" sz="5400" dirty="0">
                <a:latin typeface="CCW Cursive Writing 1" panose="03050602040000000000" pitchFamily="66" charset="0"/>
              </a:rPr>
              <a:t>c</a:t>
            </a:r>
            <a:r>
              <a:rPr lang="en-GB" sz="5400" dirty="0" smtClean="0">
                <a:latin typeface="CCW Cursive Writing 1" panose="03050602040000000000" pitchFamily="66" charset="0"/>
              </a:rPr>
              <a:t> a t</a:t>
            </a:r>
            <a:endParaRPr lang="en-GB" dirty="0" smtClean="0">
              <a:latin typeface="XCCW Joined 1b" panose="03050602040000000000" pitchFamily="66" charset="0"/>
            </a:endParaRPr>
          </a:p>
          <a:p>
            <a:pPr algn="ctr"/>
            <a:endParaRPr lang="en-GB" sz="5400" dirty="0" smtClean="0">
              <a:latin typeface="CCW Cursive Writing 1" panose="03050602040000000000" pitchFamily="66" charset="0"/>
            </a:endParaRPr>
          </a:p>
          <a:p>
            <a:r>
              <a:rPr lang="en-GB" dirty="0" smtClean="0">
                <a:latin typeface="CCW Cursive Writing 1" panose="03050602040000000000" pitchFamily="66" charset="0"/>
              </a:rPr>
              <a:t>This will help to join the letters later</a:t>
            </a:r>
            <a:endParaRPr lang="en-GB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1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23973"/>
            <a:ext cx="7478713" cy="263782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Sound Pronunciation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0" dirty="0" smtClean="0"/>
              <a:t>It is important that we use pure sounds, such as ‘s’ not ‘</a:t>
            </a:r>
            <a:r>
              <a:rPr lang="en-US" sz="3200" b="0" dirty="0" err="1" smtClean="0"/>
              <a:t>suh</a:t>
            </a:r>
            <a:r>
              <a:rPr lang="en-US" sz="3200" b="0" dirty="0" smtClean="0"/>
              <a:t>’, so that your child will be able to blend the sounds into words.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https://schools.ruthmiskin.com/schools/resources/watch/23/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children start to join letters it is important to remember not all letters can be joined from the bottom some need to be joined from the top</a:t>
            </a:r>
          </a:p>
          <a:p>
            <a:endParaRPr lang="en-GB" dirty="0"/>
          </a:p>
          <a:p>
            <a:pPr algn="ctr"/>
            <a:r>
              <a:rPr lang="en-GB" sz="6600" dirty="0">
                <a:latin typeface="CCW Cursive Writing 1" panose="03050602040000000000" pitchFamily="66" charset="0"/>
              </a:rPr>
              <a:t>r</a:t>
            </a:r>
            <a:r>
              <a:rPr lang="en-GB" sz="6600" dirty="0" smtClean="0">
                <a:latin typeface="CCW Cursive Writing 1" panose="03050602040000000000" pitchFamily="66" charset="0"/>
              </a:rPr>
              <a:t> </a:t>
            </a:r>
            <a:r>
              <a:rPr lang="en-GB" sz="6600" dirty="0">
                <a:latin typeface="CCW Cursive Writing 1" panose="03050602040000000000" pitchFamily="66" charset="0"/>
              </a:rPr>
              <a:t>o </a:t>
            </a:r>
            <a:r>
              <a:rPr lang="en-GB" sz="6600" dirty="0" smtClean="0">
                <a:latin typeface="CCW Cursive Writing 1" panose="03050602040000000000" pitchFamily="66" charset="0"/>
              </a:rPr>
              <a:t>n</a:t>
            </a:r>
          </a:p>
          <a:p>
            <a:pPr algn="ctr"/>
            <a:r>
              <a:rPr lang="en-GB" sz="6600" dirty="0" smtClean="0">
                <a:latin typeface="XCCW Joined 1b" panose="03050602040000000000" pitchFamily="66" charset="0"/>
              </a:rPr>
              <a:t>on</a:t>
            </a:r>
            <a:r>
              <a:rPr lang="en-GB" sz="6600" dirty="0" smtClean="0">
                <a:latin typeface="CCW Cursive Writing 1" panose="03050602040000000000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344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653"/>
            <a:ext cx="8639175" cy="50405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56380" y="1698887"/>
            <a:ext cx="2098143" cy="2509018"/>
            <a:chOff x="743248" y="2088654"/>
            <a:chExt cx="2266950" cy="2710882"/>
          </a:xfrm>
        </p:grpSpPr>
        <p:sp>
          <p:nvSpPr>
            <p:cNvPr id="17" name="Rectangle 16"/>
            <p:cNvSpPr/>
            <p:nvPr/>
          </p:nvSpPr>
          <p:spPr>
            <a:xfrm rot="1578922">
              <a:off x="895106" y="367558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n</a:t>
              </a:r>
              <a:r>
                <a:rPr lang="en-GB" sz="4800" dirty="0" smtClean="0">
                  <a:solidFill>
                    <a:schemeClr val="tx1"/>
                  </a:solidFill>
                </a:rPr>
                <a:t> </a:t>
              </a:r>
              <a:endParaRPr lang="en-GB" sz="48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1327025">
              <a:off x="1424285" y="3264991"/>
              <a:ext cx="727075" cy="11223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68798" y="262046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3248" y="2939554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d</a:t>
              </a:r>
            </a:p>
          </p:txBody>
        </p:sp>
        <p:pic>
          <p:nvPicPr>
            <p:cNvPr id="21" name="Picture 29" descr="SpeedSoundM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15261">
              <a:off x="819448" y="2137866"/>
              <a:ext cx="647700" cy="96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" name="Picture 31" descr="SpeedSoundS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564904"/>
              <a:ext cx="639762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" name="Picture 36" descr="SpeedSoundA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62277">
              <a:off x="2240260" y="2088654"/>
              <a:ext cx="633413" cy="869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 rot="1935871">
              <a:off x="2284710" y="3228479"/>
              <a:ext cx="725488" cy="112236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20778" y="1741706"/>
            <a:ext cx="3002823" cy="1221873"/>
            <a:chOff x="5179992" y="2034094"/>
            <a:chExt cx="3002823" cy="1221873"/>
          </a:xfrm>
        </p:grpSpPr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 rot="265183">
              <a:off x="5179992" y="2322235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 smtClean="0">
                  <a:latin typeface="+mn-lt"/>
                  <a:ea typeface="MS PGothic" pitchFamily="34" charset="-128"/>
                  <a:cs typeface="Gill Sans"/>
                </a:rPr>
                <a:t>mat</a:t>
              </a:r>
              <a:endParaRPr lang="en-US" sz="3200" dirty="0">
                <a:latin typeface="+mn-lt"/>
                <a:ea typeface="MS PGothic" pitchFamily="34" charset="-128"/>
                <a:cs typeface="Gill Sans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 rot="20122171">
              <a:off x="6130365" y="2671191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 smtClean="0">
                  <a:latin typeface="+mn-lt"/>
                  <a:ea typeface="MS PGothic" pitchFamily="34" charset="-128"/>
                  <a:cs typeface="Gill Sans"/>
                </a:rPr>
                <a:t>sad</a:t>
              </a:r>
              <a:endParaRPr lang="en-US" sz="3200" dirty="0">
                <a:latin typeface="+mn-lt"/>
                <a:ea typeface="MS PGothic" pitchFamily="34" charset="-128"/>
                <a:cs typeface="Gill Sans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 rot="265183">
              <a:off x="6692152" y="2034094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 smtClean="0">
                  <a:latin typeface="+mn-lt"/>
                  <a:ea typeface="MS PGothic" pitchFamily="34" charset="-128"/>
                  <a:cs typeface="Gill Sans"/>
                </a:rPr>
                <a:t>sat</a:t>
              </a:r>
              <a:endParaRPr lang="en-US" sz="3200" dirty="0">
                <a:latin typeface="+mn-lt"/>
                <a:ea typeface="MS PGothic" pitchFamily="34" charset="-128"/>
                <a:cs typeface="Gill San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26295" y="4403425"/>
            <a:ext cx="3189513" cy="1956775"/>
            <a:chOff x="1707744" y="4716562"/>
            <a:chExt cx="2997129" cy="1759883"/>
          </a:xfrm>
        </p:grpSpPr>
        <p:pic>
          <p:nvPicPr>
            <p:cNvPr id="40" name="Picture 28" descr="Tabtheca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26" y="4912971"/>
              <a:ext cx="991947" cy="6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3" descr="Tomthumb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25" y="5539479"/>
              <a:ext cx="1141184" cy="68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4" descr="Chips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54" y="5183380"/>
              <a:ext cx="1078763" cy="76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9" descr="Lookout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29" y="4899220"/>
              <a:ext cx="1009856" cy="59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C:\Users\Davina\Pictures\RWI\RedDittyBook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696" y="4716562"/>
              <a:ext cx="10509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8" descr="Toad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744" y="5492745"/>
              <a:ext cx="1173610" cy="69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2" descr="Thejarofoil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55" y="5897717"/>
              <a:ext cx="999197" cy="57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530" y="3417621"/>
            <a:ext cx="2538885" cy="25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Speed Sounds</a:t>
            </a:r>
            <a:endParaRPr lang="en-US" dirty="0"/>
          </a:p>
        </p:txBody>
      </p:sp>
      <p:pic>
        <p:nvPicPr>
          <p:cNvPr id="4" name="Picture 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700" r="-3070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1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 dirty="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Speed Sounds </a:t>
            </a:r>
            <a:r>
              <a:rPr lang="en-US" sz="3000" b="1" i="0" u="none" strike="noStrike" cap="none" dirty="0" smtClean="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Chart</a:t>
            </a:r>
            <a:endParaRPr lang="en-US" sz="3000" b="1" i="0" u="none" strike="noStrike" cap="none" dirty="0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Shape 2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35034" r="-35034"/>
          <a:stretch/>
        </p:blipFill>
        <p:spPr>
          <a:xfrm>
            <a:off x="323528" y="1196751"/>
            <a:ext cx="8639174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4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 Using Fred Talk, Including Fred Talk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578922">
            <a:off x="895107" y="3675586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  <a:r>
              <a:rPr lang="en-GB" sz="4800" dirty="0" smtClean="0">
                <a:solidFill>
                  <a:schemeClr val="tx1"/>
                </a:solidFill>
              </a:rPr>
              <a:t> 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327025">
            <a:off x="1424285" y="3264991"/>
            <a:ext cx="727075" cy="11223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8798" y="2620466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Rectangle 6"/>
          <p:cNvSpPr/>
          <p:nvPr/>
        </p:nvSpPr>
        <p:spPr>
          <a:xfrm>
            <a:off x="743248" y="2939554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8" name="Picture 29" descr="SpeedSound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5261">
            <a:off x="819448" y="2137866"/>
            <a:ext cx="647700" cy="96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1" descr="SpeedSound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39762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6" descr="SpeedSound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2277">
            <a:off x="2240260" y="2088654"/>
            <a:ext cx="633413" cy="86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 rot="1935871">
            <a:off x="2284710" y="3228479"/>
            <a:ext cx="725488" cy="11223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265183">
            <a:off x="5026735" y="2868181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latin typeface="+mn-lt"/>
                <a:ea typeface="MS PGothic" pitchFamily="34" charset="-128"/>
                <a:cs typeface="Gill Sans"/>
              </a:rPr>
              <a:t>mat</a:t>
            </a:r>
            <a:endParaRPr lang="en-US" sz="3200" dirty="0">
              <a:latin typeface="+mn-lt"/>
              <a:ea typeface="MS PGothic" pitchFamily="34" charset="-128"/>
              <a:cs typeface="Gill Sans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 rot="20122171">
            <a:off x="5790998" y="3308953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latin typeface="+mn-lt"/>
                <a:ea typeface="MS PGothic" pitchFamily="34" charset="-128"/>
                <a:cs typeface="Gill Sans"/>
              </a:rPr>
              <a:t>sad</a:t>
            </a:r>
            <a:endParaRPr lang="en-US" sz="3200" dirty="0">
              <a:latin typeface="+mn-lt"/>
              <a:ea typeface="MS PGothic" pitchFamily="34" charset="-128"/>
              <a:cs typeface="Gill Sans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265183">
            <a:off x="6538895" y="2580040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latin typeface="+mn-lt"/>
                <a:ea typeface="MS PGothic" pitchFamily="34" charset="-128"/>
                <a:cs typeface="Gill Sans"/>
              </a:rPr>
              <a:t>sat</a:t>
            </a:r>
            <a:endParaRPr lang="en-US" sz="3200" dirty="0">
              <a:latin typeface="+mn-lt"/>
              <a:ea typeface="MS PGothic" pitchFamily="34" charset="-128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1122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 Talk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02" b="-12602"/>
          <a:stretch>
            <a:fillRect/>
          </a:stretch>
        </p:blipFill>
        <p:spPr>
          <a:xfrm>
            <a:off x="968544" y="1988930"/>
            <a:ext cx="7088520" cy="4135824"/>
          </a:xfrm>
        </p:spPr>
      </p:pic>
    </p:spTree>
    <p:extLst>
      <p:ext uri="{BB962C8B-B14F-4D97-AF65-F5344CB8AC3E}">
        <p14:creationId xmlns:p14="http://schemas.microsoft.com/office/powerpoint/2010/main" val="1160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653"/>
            <a:ext cx="8639175" cy="50405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61585" y="1839671"/>
            <a:ext cx="4847365" cy="3661103"/>
            <a:chOff x="1707744" y="4716562"/>
            <a:chExt cx="2997129" cy="1759883"/>
          </a:xfrm>
        </p:grpSpPr>
        <p:pic>
          <p:nvPicPr>
            <p:cNvPr id="40" name="Picture 28" descr="Tabtheca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26" y="4912971"/>
              <a:ext cx="991947" cy="6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3" descr="Tomthum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25" y="5539479"/>
              <a:ext cx="1141184" cy="68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4" descr="Chip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54" y="5183380"/>
              <a:ext cx="1078763" cy="76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9" descr="Lookou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29" y="4899220"/>
              <a:ext cx="1009856" cy="59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C:\Users\Davina\Pictures\RWI\RedDittyBook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696" y="4716562"/>
              <a:ext cx="10509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8" descr="Toad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744" y="5492745"/>
              <a:ext cx="1173610" cy="69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2" descr="Thejarofoil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55" y="5897717"/>
              <a:ext cx="999197" cy="57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906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5057" y="621102"/>
            <a:ext cx="8617646" cy="5616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How does Read Write Inc. teach spelling?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637</TotalTime>
  <Words>1086</Words>
  <Application>Microsoft Office PowerPoint</Application>
  <PresentationFormat>On-screen Show (4:3)</PresentationFormat>
  <Paragraphs>151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 Phonics Template</vt:lpstr>
      <vt:lpstr>Read Write Inc. Phonics  Parents’ Meeting</vt:lpstr>
      <vt:lpstr>                  Sound Pronunciation   It is important that we use pure sounds, such as ‘s’ not ‘suh’, so that your child will be able to blend the sounds into words.  https://schools.ruthmiskin.com/schools/resources/watch/23/</vt:lpstr>
      <vt:lpstr>Systematic Approach</vt:lpstr>
      <vt:lpstr>Simple Speed Sounds</vt:lpstr>
      <vt:lpstr>Speed Sounds Chart</vt:lpstr>
      <vt:lpstr>Blending Using Fred Talk, Including Fred Talk Games</vt:lpstr>
      <vt:lpstr>Fred Talk</vt:lpstr>
      <vt:lpstr>Storybooks</vt:lpstr>
      <vt:lpstr>PowerPoint Presentation</vt:lpstr>
      <vt:lpstr>Fred Fingers</vt:lpstr>
      <vt:lpstr>PowerPoint Presentation</vt:lpstr>
      <vt:lpstr>Storytime</vt:lpstr>
      <vt:lpstr>Support How Your Child Is Learning To Read And Spell In School</vt:lpstr>
      <vt:lpstr>Packs To Support At Home</vt:lpstr>
      <vt:lpstr>Online resources available</vt:lpstr>
      <vt:lpstr>Any other questions</vt:lpstr>
      <vt:lpstr>Handwriting</vt:lpstr>
      <vt:lpstr>Pre cursive</vt:lpstr>
      <vt:lpstr>PowerPoint Presentation</vt:lpstr>
      <vt:lpstr>PowerPoint Presentation</vt:lpstr>
    </vt:vector>
  </TitlesOfParts>
  <Company>Ruth Miskin Literacy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Shoreham Village School</cp:lastModifiedBy>
  <cp:revision>112</cp:revision>
  <cp:lastPrinted>2020-01-29T10:45:15Z</cp:lastPrinted>
  <dcterms:created xsi:type="dcterms:W3CDTF">2015-11-23T14:36:59Z</dcterms:created>
  <dcterms:modified xsi:type="dcterms:W3CDTF">2020-02-03T12:27:14Z</dcterms:modified>
</cp:coreProperties>
</file>