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59" r:id="rId1"/>
  </p:sldMasterIdLst>
  <p:notesMasterIdLst>
    <p:notesMasterId r:id="rId3"/>
  </p:notesMasterIdLst>
  <p:sldIdLst>
    <p:sldId id="258" r:id="rId2"/>
  </p:sldIdLst>
  <p:sldSz cx="9906000" cy="6858000" type="A4"/>
  <p:notesSz cx="6805613" cy="99441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8000"/>
    <a:srgbClr val="C04080"/>
    <a:srgbClr val="00CC00"/>
    <a:srgbClr val="C10000"/>
    <a:srgbClr val="F33E01"/>
    <a:srgbClr val="0040FF"/>
    <a:srgbClr val="FED73A"/>
    <a:srgbClr val="EAF4E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79A81D91-56E0-4DEE-A891-9BA01754AE35}">
  <a:tblStyle styleId="{79A81D91-56E0-4DEE-A891-9BA01754AE35}" styleName="Table_0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E8EBF5"/>
          </a:solidFill>
        </a:fill>
      </a:tcStyle>
    </a:wholeTbl>
    <a:band1H>
      <a:tcTxStyle/>
      <a:tcStyle>
        <a:tcBdr/>
        <a:fill>
          <a:solidFill>
            <a:srgbClr val="CDD4EA"/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rgbClr val="CDD4EA"/>
          </a:solidFill>
        </a:fill>
      </a:tcStyle>
    </a:band1V>
    <a:band2V>
      <a:tcTxStyle/>
      <a:tcStyle>
        <a:tcBdr/>
      </a:tcStyle>
    </a:band2V>
    <a:lastCol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top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chemeClr val="accent1"/>
          </a:solidFill>
        </a:fill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bottom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chemeClr val="accent1"/>
          </a:solidFill>
        </a:fill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E64BB4CF-FC3B-494B-9F54-4730539AA45B}" styleName="Table_1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EBF1E8"/>
          </a:solidFill>
        </a:fill>
      </a:tcStyle>
    </a:wholeTbl>
    <a:band1H>
      <a:tcTxStyle/>
      <a:tcStyle>
        <a:tcBdr/>
        <a:fill>
          <a:solidFill>
            <a:srgbClr val="D4E2CE"/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rgbClr val="D4E2CE"/>
          </a:solidFill>
        </a:fill>
      </a:tcStyle>
    </a:band1V>
    <a:band2V>
      <a:tcTxStyle/>
      <a:tcStyle>
        <a:tcBdr/>
      </a:tcStyle>
    </a:band2V>
    <a:lastCol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top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chemeClr val="accent6"/>
          </a:solidFill>
        </a:fill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bottom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chemeClr val="accent6"/>
          </a:solidFill>
        </a:fill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F77A1464-2346-4E23-8F5B-164D3F84666B}" styleName="Table_2">
    <a:wholeTbl>
      <a:tcTxStyle b="off" i="off">
        <a:font>
          <a:latin typeface="Calibri"/>
          <a:ea typeface="Calibri"/>
          <a:cs typeface="Calibri"/>
        </a:font>
        <a:schemeClr val="dk1"/>
      </a:tcTxStyle>
      <a:tcStyle>
        <a:tcBdr>
          <a:lef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left>
          <a:right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right>
          <a:top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  <a:bottom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  <a:insideH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H>
          <a:insideV>
            <a:ln w="127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insideV>
        </a:tcBdr>
        <a:fill>
          <a:solidFill>
            <a:srgbClr val="FFF4E6"/>
          </a:solidFill>
        </a:fill>
      </a:tcStyle>
    </a:wholeTbl>
    <a:band1H>
      <a:tcTxStyle/>
      <a:tcStyle>
        <a:tcBdr/>
        <a:fill>
          <a:solidFill>
            <a:srgbClr val="FFE8CA"/>
          </a:solidFill>
        </a:fill>
      </a:tcStyle>
    </a:band1H>
    <a:band2H>
      <a:tcTxStyle/>
      <a:tcStyle>
        <a:tcBdr/>
      </a:tcStyle>
    </a:band2H>
    <a:band1V>
      <a:tcTxStyle/>
      <a:tcStyle>
        <a:tcBdr/>
        <a:fill>
          <a:solidFill>
            <a:srgbClr val="FFE8CA"/>
          </a:solidFill>
        </a:fill>
      </a:tcStyle>
    </a:band1V>
    <a:band2V>
      <a:tcTxStyle/>
      <a:tcStyle>
        <a:tcBdr/>
      </a:tcStyle>
    </a:band2V>
    <a:lastCol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 i="off">
        <a:font>
          <a:latin typeface="Calibri"/>
          <a:ea typeface="Calibri"/>
          <a:cs typeface="Calibri"/>
        </a:font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top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top>
        </a:tcBdr>
        <a:fill>
          <a:solidFill>
            <a:schemeClr val="accent4"/>
          </a:solidFill>
        </a:fill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 b="on" i="off">
        <a:font>
          <a:latin typeface="Calibri"/>
          <a:ea typeface="Calibri"/>
          <a:cs typeface="Calibri"/>
        </a:font>
        <a:schemeClr val="lt1"/>
      </a:tcTxStyle>
      <a:tcStyle>
        <a:tcBdr>
          <a:bottom>
            <a:ln w="38100" cap="flat" cmpd="sng">
              <a:solidFill>
                <a:schemeClr val="lt1"/>
              </a:solidFill>
              <a:prstDash val="solid"/>
              <a:round/>
              <a:headEnd type="none" w="sm" len="sm"/>
              <a:tailEnd type="none" w="sm" len="sm"/>
            </a:ln>
          </a:bottom>
        </a:tcBdr>
        <a:fill>
          <a:solidFill>
            <a:schemeClr val="accent4"/>
          </a:solidFill>
        </a:fill>
      </a:tcStyle>
    </a:firstRow>
    <a:neCell>
      <a:tcTxStyle/>
      <a:tcStyle>
        <a:tcBdr/>
      </a:tcStyle>
    </a:neCell>
    <a:nwCell>
      <a:tcTxStyle/>
      <a:tcStyle>
        <a:tcBdr/>
      </a:tcStyle>
    </a:nwCell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 snapToGrid="0">
      <p:cViewPr varScale="1">
        <p:scale>
          <a:sx n="110" d="100"/>
          <a:sy n="110" d="100"/>
        </p:scale>
        <p:origin x="774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49099" cy="4989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54939" y="0"/>
            <a:ext cx="2949099" cy="49893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979488" y="1243013"/>
            <a:ext cx="4846637" cy="33559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0562" y="4785598"/>
            <a:ext cx="5444490" cy="391548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9445170"/>
            <a:ext cx="2949099" cy="4989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54939" y="9445170"/>
            <a:ext cx="2949099" cy="49893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8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5" name="Google Shape;85;p3:notes"/>
          <p:cNvSpPr txBox="1">
            <a:spLocks noGrp="1"/>
          </p:cNvSpPr>
          <p:nvPr>
            <p:ph type="body" idx="1"/>
          </p:nvPr>
        </p:nvSpPr>
        <p:spPr>
          <a:xfrm>
            <a:off x="680562" y="4785598"/>
            <a:ext cx="5444490" cy="3915489"/>
          </a:xfrm>
          <a:prstGeom prst="rect">
            <a:avLst/>
          </a:prstGeom>
        </p:spPr>
        <p:txBody>
          <a:bodyPr spcFirstLastPara="1" wrap="square" lIns="91425" tIns="91425" rIns="91425" bIns="91425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86" name="Google Shape;86;p3:notes"/>
          <p:cNvSpPr>
            <a:spLocks noGrp="1" noRot="1" noChangeAspect="1"/>
          </p:cNvSpPr>
          <p:nvPr>
            <p:ph type="sldImg" idx="2"/>
          </p:nvPr>
        </p:nvSpPr>
        <p:spPr>
          <a:xfrm>
            <a:off x="979488" y="1243013"/>
            <a:ext cx="4846637" cy="33559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  <p:extLst>
      <p:ext uri="{BB962C8B-B14F-4D97-AF65-F5344CB8AC3E}">
        <p14:creationId xmlns:p14="http://schemas.microsoft.com/office/powerpoint/2010/main" val="74589509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2"/>
          <p:cNvSpPr txBox="1"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R="0" lvl="0" algn="ctr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6000"/>
              <a:buFont typeface="Calibri"/>
              <a:buNone/>
              <a:defRPr sz="6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7" name="Google Shape;17;p2"/>
          <p:cNvSpPr txBox="1"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R="0" lvl="0" algn="ctr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ctr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8" name="Google Shape;18;p2"/>
          <p:cNvSpPr txBox="1">
            <a:spLocks noGrp="1"/>
          </p:cNvSpPr>
          <p:nvPr>
            <p:ph type="dt" idx="10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9" name="Google Shape;19;p2"/>
          <p:cNvSpPr txBox="1">
            <a:spLocks noGrp="1"/>
          </p:cNvSpPr>
          <p:nvPr>
            <p:ph type="ftr" idx="11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20" name="Google Shape;20;p2"/>
          <p:cNvSpPr txBox="1">
            <a:spLocks noGrp="1"/>
          </p:cNvSpPr>
          <p:nvPr>
            <p:ph type="sldNum" idx="12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5"/>
          <p:cNvSpPr txBox="1"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35" name="Google Shape;35;p5"/>
          <p:cNvSpPr txBox="1">
            <a:spLocks noGrp="1"/>
          </p:cNvSpPr>
          <p:nvPr>
            <p:ph type="body" idx="1"/>
          </p:nvPr>
        </p:nvSpPr>
        <p:spPr>
          <a:xfrm>
            <a:off x="681038" y="1825625"/>
            <a:ext cx="421005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6" name="Google Shape;36;p5"/>
          <p:cNvSpPr txBox="1">
            <a:spLocks noGrp="1"/>
          </p:cNvSpPr>
          <p:nvPr>
            <p:ph type="body" idx="2"/>
          </p:nvPr>
        </p:nvSpPr>
        <p:spPr>
          <a:xfrm>
            <a:off x="5014913" y="1825625"/>
            <a:ext cx="421005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7" name="Google Shape;37;p5"/>
          <p:cNvSpPr txBox="1">
            <a:spLocks noGrp="1"/>
          </p:cNvSpPr>
          <p:nvPr>
            <p:ph type="dt" idx="10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8" name="Google Shape;38;p5"/>
          <p:cNvSpPr txBox="1">
            <a:spLocks noGrp="1"/>
          </p:cNvSpPr>
          <p:nvPr>
            <p:ph type="ftr" idx="11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39" name="Google Shape;39;p5"/>
          <p:cNvSpPr txBox="1">
            <a:spLocks noGrp="1"/>
          </p:cNvSpPr>
          <p:nvPr>
            <p:ph type="sldNum" idx="12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6"/>
          <p:cNvSpPr txBox="1"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42" name="Google Shape;42;p6"/>
          <p:cNvSpPr txBox="1"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3" name="Google Shape;43;p6"/>
          <p:cNvSpPr txBox="1">
            <a:spLocks noGrp="1"/>
          </p:cNvSpPr>
          <p:nvPr>
            <p:ph type="body" idx="2"/>
          </p:nvPr>
        </p:nvSpPr>
        <p:spPr>
          <a:xfrm>
            <a:off x="682329" y="2505075"/>
            <a:ext cx="4190702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4" name="Google Shape;44;p6"/>
          <p:cNvSpPr txBox="1">
            <a:spLocks noGrp="1"/>
          </p:cNvSpPr>
          <p:nvPr>
            <p:ph type="body" idx="3"/>
          </p:nvPr>
        </p:nvSpPr>
        <p:spPr>
          <a:xfrm>
            <a:off x="5014913" y="1681163"/>
            <a:ext cx="4211340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None/>
              <a:defRPr sz="18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1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5" name="Google Shape;45;p6"/>
          <p:cNvSpPr txBox="1">
            <a:spLocks noGrp="1"/>
          </p:cNvSpPr>
          <p:nvPr>
            <p:ph type="body" idx="4"/>
          </p:nvPr>
        </p:nvSpPr>
        <p:spPr>
          <a:xfrm>
            <a:off x="5014913" y="2505075"/>
            <a:ext cx="4211340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6" name="Google Shape;46;p6"/>
          <p:cNvSpPr txBox="1">
            <a:spLocks noGrp="1"/>
          </p:cNvSpPr>
          <p:nvPr>
            <p:ph type="dt" idx="10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7" name="Google Shape;47;p6"/>
          <p:cNvSpPr txBox="1">
            <a:spLocks noGrp="1"/>
          </p:cNvSpPr>
          <p:nvPr>
            <p:ph type="ftr" idx="11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8" name="Google Shape;48;p6"/>
          <p:cNvSpPr txBox="1">
            <a:spLocks noGrp="1"/>
          </p:cNvSpPr>
          <p:nvPr>
            <p:ph type="sldNum" idx="12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7"/>
          <p:cNvSpPr txBox="1"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51" name="Google Shape;51;p7"/>
          <p:cNvSpPr txBox="1">
            <a:spLocks noGrp="1"/>
          </p:cNvSpPr>
          <p:nvPr>
            <p:ph type="dt" idx="10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2" name="Google Shape;52;p7"/>
          <p:cNvSpPr txBox="1">
            <a:spLocks noGrp="1"/>
          </p:cNvSpPr>
          <p:nvPr>
            <p:ph type="ftr" idx="11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3" name="Google Shape;53;p7"/>
          <p:cNvSpPr txBox="1">
            <a:spLocks noGrp="1"/>
          </p:cNvSpPr>
          <p:nvPr>
            <p:ph type="sldNum" idx="12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5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" name="Google Shape;55;p8"/>
          <p:cNvSpPr txBox="1">
            <a:spLocks noGrp="1"/>
          </p:cNvSpPr>
          <p:nvPr>
            <p:ph type="dt" idx="10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6" name="Google Shape;56;p8"/>
          <p:cNvSpPr txBox="1">
            <a:spLocks noGrp="1"/>
          </p:cNvSpPr>
          <p:nvPr>
            <p:ph type="ftr" idx="11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7" name="Google Shape;57;p8"/>
          <p:cNvSpPr txBox="1">
            <a:spLocks noGrp="1"/>
          </p:cNvSpPr>
          <p:nvPr>
            <p:ph type="sldNum" idx="12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9"/>
          <p:cNvSpPr txBox="1"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60" name="Google Shape;60;p9"/>
          <p:cNvSpPr txBox="1">
            <a:spLocks noGrp="1"/>
          </p:cNvSpPr>
          <p:nvPr>
            <p:ph type="body" idx="1"/>
          </p:nvPr>
        </p:nvSpPr>
        <p:spPr>
          <a:xfrm>
            <a:off x="4211340" y="987427"/>
            <a:ext cx="5014913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4318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4064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1" name="Google Shape;61;p9"/>
          <p:cNvSpPr txBox="1">
            <a:spLocks noGrp="1"/>
          </p:cNvSpPr>
          <p:nvPr>
            <p:ph type="body" idx="2"/>
          </p:nvPr>
        </p:nvSpPr>
        <p:spPr>
          <a:xfrm>
            <a:off x="682328" y="2057400"/>
            <a:ext cx="3194943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2" name="Google Shape;62;p9"/>
          <p:cNvSpPr txBox="1">
            <a:spLocks noGrp="1"/>
          </p:cNvSpPr>
          <p:nvPr>
            <p:ph type="dt" idx="10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3" name="Google Shape;63;p9"/>
          <p:cNvSpPr txBox="1">
            <a:spLocks noGrp="1"/>
          </p:cNvSpPr>
          <p:nvPr>
            <p:ph type="ftr" idx="11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4" name="Google Shape;64;p9"/>
          <p:cNvSpPr txBox="1">
            <a:spLocks noGrp="1"/>
          </p:cNvSpPr>
          <p:nvPr>
            <p:ph type="sldNum" idx="12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0"/>
          <p:cNvSpPr txBox="1"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b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67" name="Google Shape;67;p10"/>
          <p:cNvSpPr>
            <a:spLocks noGrp="1"/>
          </p:cNvSpPr>
          <p:nvPr>
            <p:ph type="pic" idx="2"/>
          </p:nvPr>
        </p:nvSpPr>
        <p:spPr>
          <a:xfrm>
            <a:off x="4211340" y="987427"/>
            <a:ext cx="5014913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8" name="Google Shape;68;p10"/>
          <p:cNvSpPr txBox="1">
            <a:spLocks noGrp="1"/>
          </p:cNvSpPr>
          <p:nvPr>
            <p:ph type="body" idx="1"/>
          </p:nvPr>
        </p:nvSpPr>
        <p:spPr>
          <a:xfrm>
            <a:off x="682328" y="2057400"/>
            <a:ext cx="3194943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2286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Font typeface="Arial"/>
              <a:buNone/>
              <a:defRPr sz="16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Font typeface="Arial"/>
              <a:buNone/>
              <a:defRPr sz="1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Font typeface="Arial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Font typeface="Arial"/>
              <a:buNone/>
              <a:defRPr sz="1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9" name="Google Shape;69;p10"/>
          <p:cNvSpPr txBox="1">
            <a:spLocks noGrp="1"/>
          </p:cNvSpPr>
          <p:nvPr>
            <p:ph type="dt" idx="10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0" name="Google Shape;70;p10"/>
          <p:cNvSpPr txBox="1">
            <a:spLocks noGrp="1"/>
          </p:cNvSpPr>
          <p:nvPr>
            <p:ph type="ftr" idx="11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1" name="Google Shape;71;p10"/>
          <p:cNvSpPr txBox="1">
            <a:spLocks noGrp="1"/>
          </p:cNvSpPr>
          <p:nvPr>
            <p:ph type="sldNum" idx="12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11"/>
          <p:cNvSpPr txBox="1"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74" name="Google Shape;74;p11"/>
          <p:cNvSpPr txBox="1">
            <a:spLocks noGrp="1"/>
          </p:cNvSpPr>
          <p:nvPr>
            <p:ph type="body" idx="1"/>
          </p:nvPr>
        </p:nvSpPr>
        <p:spPr>
          <a:xfrm rot="5400000">
            <a:off x="2777332" y="-270669"/>
            <a:ext cx="4351338" cy="85439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5" name="Google Shape;75;p11"/>
          <p:cNvSpPr txBox="1">
            <a:spLocks noGrp="1"/>
          </p:cNvSpPr>
          <p:nvPr>
            <p:ph type="dt" idx="10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6" name="Google Shape;76;p11"/>
          <p:cNvSpPr txBox="1">
            <a:spLocks noGrp="1"/>
          </p:cNvSpPr>
          <p:nvPr>
            <p:ph type="ftr" idx="11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7" name="Google Shape;77;p11"/>
          <p:cNvSpPr txBox="1">
            <a:spLocks noGrp="1"/>
          </p:cNvSpPr>
          <p:nvPr>
            <p:ph type="sldNum" idx="12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12"/>
          <p:cNvSpPr txBox="1">
            <a:spLocks noGrp="1"/>
          </p:cNvSpPr>
          <p:nvPr>
            <p:ph type="title"/>
          </p:nvPr>
        </p:nvSpPr>
        <p:spPr>
          <a:xfrm rot="5400000">
            <a:off x="5251054" y="2203053"/>
            <a:ext cx="5811838" cy="213598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80" name="Google Shape;80;p12"/>
          <p:cNvSpPr txBox="1">
            <a:spLocks noGrp="1"/>
          </p:cNvSpPr>
          <p:nvPr>
            <p:ph type="body" idx="1"/>
          </p:nvPr>
        </p:nvSpPr>
        <p:spPr>
          <a:xfrm rot="5400000">
            <a:off x="917179" y="128985"/>
            <a:ext cx="5811838" cy="6284119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1" name="Google Shape;81;p12"/>
          <p:cNvSpPr txBox="1">
            <a:spLocks noGrp="1"/>
          </p:cNvSpPr>
          <p:nvPr>
            <p:ph type="dt" idx="10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2" name="Google Shape;82;p12"/>
          <p:cNvSpPr txBox="1">
            <a:spLocks noGrp="1"/>
          </p:cNvSpPr>
          <p:nvPr>
            <p:ph type="ftr" idx="11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3" name="Google Shape;83;p12"/>
          <p:cNvSpPr txBox="1">
            <a:spLocks noGrp="1"/>
          </p:cNvSpPr>
          <p:nvPr>
            <p:ph type="sldNum" idx="12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"/>
          <p:cNvSpPr txBox="1"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1"/>
          <p:cNvSpPr txBox="1"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t" anchorCtr="0">
            <a:no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"/>
          <p:cNvSpPr txBox="1">
            <a:spLocks noGrp="1"/>
          </p:cNvSpPr>
          <p:nvPr>
            <p:ph type="dt" idx="10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1"/>
          <p:cNvSpPr txBox="1">
            <a:spLocks noGrp="1"/>
          </p:cNvSpPr>
          <p:nvPr>
            <p:ph type="ftr" idx="11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1"/>
          <p:cNvSpPr txBox="1">
            <a:spLocks noGrp="1"/>
          </p:cNvSpPr>
          <p:nvPr>
            <p:ph type="sldNum" idx="12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8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3.jpe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8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TextBox 15"/>
          <p:cNvSpPr txBox="1"/>
          <p:nvPr/>
        </p:nvSpPr>
        <p:spPr>
          <a:xfrm>
            <a:off x="-9" y="3248"/>
            <a:ext cx="9915567" cy="369332"/>
          </a:xfrm>
          <a:prstGeom prst="rect">
            <a:avLst/>
          </a:prstGeom>
          <a:solidFill>
            <a:srgbClr val="002060"/>
          </a:solidFill>
        </p:spPr>
        <p:txBody>
          <a:bodyPr wrap="square" rtlCol="0">
            <a:spAutoFit/>
          </a:bodyPr>
          <a:lstStyle/>
          <a:p>
            <a:pPr algn="ctr"/>
            <a:r>
              <a:rPr lang="en-GB" sz="18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Fieldwork</a:t>
            </a:r>
          </a:p>
        </p:txBody>
      </p:sp>
      <p:graphicFrame>
        <p:nvGraphicFramePr>
          <p:cNvPr id="2" name="Table 1">
            <a:extLst>
              <a:ext uri="{FF2B5EF4-FFF2-40B4-BE49-F238E27FC236}">
                <a16:creationId xmlns:a16="http://schemas.microsoft.com/office/drawing/2014/main" id="{DD3A1130-16B5-42A6-BB28-D0222911981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55529771"/>
              </p:ext>
            </p:extLst>
          </p:nvPr>
        </p:nvGraphicFramePr>
        <p:xfrm>
          <a:off x="6372906" y="372578"/>
          <a:ext cx="3542652" cy="6482174"/>
        </p:xfrm>
        <a:graphic>
          <a:graphicData uri="http://schemas.openxmlformats.org/drawingml/2006/table">
            <a:tbl>
              <a:tblPr firstRow="1" firstCol="1" bandRow="1">
                <a:tableStyleId>{79A81D91-56E0-4DEE-A891-9BA01754AE35}</a:tableStyleId>
              </a:tblPr>
              <a:tblGrid>
                <a:gridCol w="1460735">
                  <a:extLst>
                    <a:ext uri="{9D8B030D-6E8A-4147-A177-3AD203B41FA5}">
                      <a16:colId xmlns:a16="http://schemas.microsoft.com/office/drawing/2014/main" val="3248816036"/>
                    </a:ext>
                  </a:extLst>
                </a:gridCol>
                <a:gridCol w="2081917">
                  <a:extLst>
                    <a:ext uri="{9D8B030D-6E8A-4147-A177-3AD203B41FA5}">
                      <a16:colId xmlns:a16="http://schemas.microsoft.com/office/drawing/2014/main" val="507537417"/>
                    </a:ext>
                  </a:extLst>
                </a:gridCol>
              </a:tblGrid>
              <a:tr h="288625">
                <a:tc gridSpan="2"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 dirty="0">
                          <a:effectLst/>
                        </a:rPr>
                        <a:t>Key Words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en-GB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523344084"/>
                  </a:ext>
                </a:extLst>
              </a:tr>
              <a:tr h="694842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2000">
                          <a:effectLst/>
                        </a:rPr>
                        <a:t> </a:t>
                      </a: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800">
                          <a:effectLst/>
                        </a:rPr>
                        <a:t>Sketch Map</a:t>
                      </a:r>
                      <a:endParaRPr lang="en-GB" sz="18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A simple map with only basic details.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66938985"/>
                  </a:ext>
                </a:extLst>
              </a:tr>
              <a:tr h="835556">
                <a:tc>
                  <a:txBody>
                    <a:bodyPr/>
                    <a:lstStyle/>
                    <a:p>
                      <a:pPr>
                        <a:lnSpc>
                          <a:spcPts val="1305"/>
                        </a:lnSpc>
                        <a:spcAft>
                          <a:spcPts val="800"/>
                        </a:spcAft>
                      </a:pPr>
                      <a:endParaRPr lang="en-GB" sz="2000" dirty="0">
                        <a:effectLst/>
                      </a:endParaRPr>
                    </a:p>
                    <a:p>
                      <a:pPr>
                        <a:lnSpc>
                          <a:spcPts val="1305"/>
                        </a:lnSpc>
                        <a:spcAft>
                          <a:spcPts val="800"/>
                        </a:spcAft>
                      </a:pPr>
                      <a:r>
                        <a:rPr lang="en-GB" sz="2000" dirty="0">
                          <a:effectLst/>
                        </a:rPr>
                        <a:t>key </a:t>
                      </a:r>
                      <a:endParaRPr lang="en-GB" sz="2000" dirty="0">
                        <a:effectLst/>
                        <a:latin typeface="Twinkl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5"/>
                        </a:lnSpc>
                        <a:spcAft>
                          <a:spcPts val="800"/>
                        </a:spcAft>
                      </a:pPr>
                      <a:r>
                        <a:rPr lang="en-GB" sz="1600">
                          <a:effectLst/>
                        </a:rPr>
                        <a:t>Helps us understand map symbols. Also known as a legend. </a:t>
                      </a:r>
                      <a:endParaRPr lang="en-GB" sz="1600">
                        <a:effectLst/>
                        <a:latin typeface="Twinkl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44932137"/>
                  </a:ext>
                </a:extLst>
              </a:tr>
              <a:tr h="834067">
                <a:tc>
                  <a:txBody>
                    <a:bodyPr/>
                    <a:lstStyle/>
                    <a:p>
                      <a:pPr>
                        <a:lnSpc>
                          <a:spcPts val="1305"/>
                        </a:lnSpc>
                        <a:spcAft>
                          <a:spcPts val="0"/>
                        </a:spcAft>
                      </a:pPr>
                      <a:endParaRPr lang="en-GB" sz="2000" dirty="0">
                        <a:effectLst/>
                      </a:endParaRPr>
                    </a:p>
                    <a:p>
                      <a:pPr>
                        <a:lnSpc>
                          <a:spcPts val="1305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Compass </a:t>
                      </a:r>
                    </a:p>
                    <a:p>
                      <a:pPr>
                        <a:lnSpc>
                          <a:spcPts val="1305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rose </a:t>
                      </a:r>
                      <a:endParaRPr lang="en-GB" sz="2000" dirty="0">
                        <a:effectLst/>
                        <a:latin typeface="Twinkl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5"/>
                        </a:lnSpc>
                        <a:spcAft>
                          <a:spcPts val="800"/>
                        </a:spcAft>
                      </a:pPr>
                      <a:r>
                        <a:rPr lang="en-GB" sz="1600" dirty="0">
                          <a:effectLst/>
                        </a:rPr>
                        <a:t>This is printed on a map to show different directions. </a:t>
                      </a:r>
                      <a:endParaRPr lang="en-GB" sz="1600" dirty="0">
                        <a:effectLst/>
                        <a:latin typeface="Twinkl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244835084"/>
                  </a:ext>
                </a:extLst>
              </a:tr>
              <a:tr h="834067">
                <a:tc>
                  <a:txBody>
                    <a:bodyPr/>
                    <a:lstStyle/>
                    <a:p>
                      <a:pPr>
                        <a:lnSpc>
                          <a:spcPts val="1305"/>
                        </a:lnSpc>
                        <a:spcAft>
                          <a:spcPts val="800"/>
                        </a:spcAft>
                      </a:pPr>
                      <a:endParaRPr lang="en-GB" sz="2000" dirty="0">
                        <a:effectLst/>
                      </a:endParaRPr>
                    </a:p>
                    <a:p>
                      <a:pPr>
                        <a:lnSpc>
                          <a:spcPts val="1305"/>
                        </a:lnSpc>
                        <a:spcAft>
                          <a:spcPts val="800"/>
                        </a:spcAft>
                      </a:pPr>
                      <a:r>
                        <a:rPr lang="en-GB" sz="2000" dirty="0">
                          <a:effectLst/>
                        </a:rPr>
                        <a:t>Map symbol </a:t>
                      </a:r>
                      <a:endParaRPr lang="en-GB" sz="2000" dirty="0">
                        <a:effectLst/>
                        <a:latin typeface="Twinkl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5"/>
                        </a:lnSpc>
                        <a:spcAft>
                          <a:spcPts val="800"/>
                        </a:spcAft>
                      </a:pPr>
                      <a:r>
                        <a:rPr lang="en-GB" sz="1600">
                          <a:effectLst/>
                        </a:rPr>
                        <a:t>A picture or a sign on a map that represents something else. </a:t>
                      </a:r>
                      <a:endParaRPr lang="en-GB" sz="1600">
                        <a:effectLst/>
                        <a:latin typeface="Twinkl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78975288"/>
                  </a:ext>
                </a:extLst>
              </a:tr>
              <a:tr h="1050140"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endParaRPr lang="en-GB" sz="2000" dirty="0">
                        <a:effectLst/>
                      </a:endParaRPr>
                    </a:p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2000" dirty="0">
                          <a:effectLst/>
                        </a:rPr>
                        <a:t>Route</a:t>
                      </a:r>
                      <a:endParaRPr lang="en-GB" sz="1800" dirty="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GB" sz="1600">
                          <a:effectLst/>
                        </a:rPr>
                        <a:t>A way of getting from a start point to a finish point</a:t>
                      </a:r>
                      <a:endParaRPr lang="en-GB" sz="1400">
                        <a:effectLst/>
                        <a:latin typeface="Calibri" panose="020F050202020403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814462621"/>
                  </a:ext>
                </a:extLst>
              </a:tr>
              <a:tr h="1387555">
                <a:tc>
                  <a:txBody>
                    <a:bodyPr/>
                    <a:lstStyle/>
                    <a:p>
                      <a:pPr>
                        <a:lnSpc>
                          <a:spcPts val="1305"/>
                        </a:lnSpc>
                        <a:spcAft>
                          <a:spcPts val="800"/>
                        </a:spcAft>
                      </a:pPr>
                      <a:endParaRPr lang="en-GB" sz="2000" dirty="0">
                        <a:effectLst/>
                      </a:endParaRPr>
                    </a:p>
                    <a:p>
                      <a:pPr>
                        <a:lnSpc>
                          <a:spcPts val="1305"/>
                        </a:lnSpc>
                        <a:spcAft>
                          <a:spcPts val="800"/>
                        </a:spcAft>
                      </a:pPr>
                      <a:r>
                        <a:rPr lang="en-GB" sz="2000" dirty="0">
                          <a:effectLst/>
                        </a:rPr>
                        <a:t>Compass </a:t>
                      </a:r>
                      <a:endParaRPr lang="en-GB" sz="2000" dirty="0">
                        <a:effectLst/>
                        <a:latin typeface="Twinkl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5"/>
                        </a:lnSpc>
                        <a:spcAft>
                          <a:spcPts val="800"/>
                        </a:spcAft>
                      </a:pPr>
                      <a:r>
                        <a:rPr lang="en-GB" sz="1600" dirty="0">
                          <a:effectLst/>
                        </a:rPr>
                        <a:t>A tool which shows people which direction they are travelling in and helps them find their way. </a:t>
                      </a:r>
                      <a:endParaRPr lang="en-GB" sz="1600" dirty="0">
                        <a:effectLst/>
                        <a:latin typeface="Twinkl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92974989"/>
                  </a:ext>
                </a:extLst>
              </a:tr>
              <a:tr h="557322">
                <a:tc>
                  <a:txBody>
                    <a:bodyPr/>
                    <a:lstStyle/>
                    <a:p>
                      <a:pPr>
                        <a:lnSpc>
                          <a:spcPts val="1305"/>
                        </a:lnSpc>
                        <a:spcAft>
                          <a:spcPts val="800"/>
                        </a:spcAft>
                      </a:pPr>
                      <a:endParaRPr lang="en-GB" sz="2000" dirty="0">
                        <a:effectLst/>
                      </a:endParaRPr>
                    </a:p>
                    <a:p>
                      <a:pPr>
                        <a:lnSpc>
                          <a:spcPts val="1305"/>
                        </a:lnSpc>
                        <a:spcAft>
                          <a:spcPts val="800"/>
                        </a:spcAft>
                      </a:pPr>
                      <a:r>
                        <a:rPr lang="en-GB" sz="2000" dirty="0">
                          <a:effectLst/>
                        </a:rPr>
                        <a:t>Climate </a:t>
                      </a:r>
                      <a:endParaRPr lang="en-GB" sz="2000" dirty="0">
                        <a:effectLst/>
                        <a:latin typeface="Twinkl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lnSpc>
                          <a:spcPts val="1305"/>
                        </a:lnSpc>
                        <a:spcAft>
                          <a:spcPts val="800"/>
                        </a:spcAft>
                      </a:pPr>
                      <a:r>
                        <a:rPr lang="en-GB" sz="1600" dirty="0">
                          <a:effectLst/>
                        </a:rPr>
                        <a:t>The usual weather conditions of an area. </a:t>
                      </a:r>
                      <a:endParaRPr lang="en-GB" sz="1600" dirty="0">
                        <a:effectLst/>
                        <a:latin typeface="Twinkl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664781303"/>
                  </a:ext>
                </a:extLst>
              </a:tr>
            </a:tbl>
          </a:graphicData>
        </a:graphic>
      </p:graphicFrame>
      <p:pic>
        <p:nvPicPr>
          <p:cNvPr id="4" name="Picture 3">
            <a:extLst>
              <a:ext uri="{FF2B5EF4-FFF2-40B4-BE49-F238E27FC236}">
                <a16:creationId xmlns:a16="http://schemas.microsoft.com/office/drawing/2014/main" id="{E50D4138-1A8E-4B9A-971C-E11B454E7D0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372580"/>
            <a:ext cx="3542652" cy="4533645"/>
          </a:xfrm>
          <a:prstGeom prst="rect">
            <a:avLst/>
          </a:prstGeom>
        </p:spPr>
      </p:pic>
      <p:sp>
        <p:nvSpPr>
          <p:cNvPr id="5" name="Callout: Line 4">
            <a:extLst>
              <a:ext uri="{FF2B5EF4-FFF2-40B4-BE49-F238E27FC236}">
                <a16:creationId xmlns:a16="http://schemas.microsoft.com/office/drawing/2014/main" id="{BF17B479-FEC9-4987-9309-954193A1BE9F}"/>
              </a:ext>
            </a:extLst>
          </p:cNvPr>
          <p:cNvSpPr/>
          <p:nvPr/>
        </p:nvSpPr>
        <p:spPr>
          <a:xfrm rot="10800000">
            <a:off x="2348222" y="1936118"/>
            <a:ext cx="1162623" cy="426376"/>
          </a:xfrm>
          <a:prstGeom prst="borderCallout1">
            <a:avLst>
              <a:gd name="adj1" fmla="val 18750"/>
              <a:gd name="adj2" fmla="val -8333"/>
              <a:gd name="adj3" fmla="val -408261"/>
              <a:gd name="adj4" fmla="val 49696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D0C855A7-EE10-483D-8901-CE5F9B7DB7C6}"/>
              </a:ext>
            </a:extLst>
          </p:cNvPr>
          <p:cNvSpPr txBox="1"/>
          <p:nvPr/>
        </p:nvSpPr>
        <p:spPr>
          <a:xfrm>
            <a:off x="2348221" y="1995417"/>
            <a:ext cx="127103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/>
              <a:t>You are here.</a:t>
            </a:r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909057C0-28FA-4EEA-AD47-1FBA0511E526}"/>
              </a:ext>
            </a:extLst>
          </p:cNvPr>
          <p:cNvPicPr>
            <a:picLocks noChangeAspect="1"/>
          </p:cNvPicPr>
          <p:nvPr/>
        </p:nvPicPr>
        <p:blipFill rotWithShape="1">
          <a:blip r:embed="rId4"/>
          <a:srcRect l="8181"/>
          <a:stretch/>
        </p:blipFill>
        <p:spPr>
          <a:xfrm>
            <a:off x="3542652" y="372578"/>
            <a:ext cx="2645228" cy="2400635"/>
          </a:xfrm>
          <a:prstGeom prst="rect">
            <a:avLst/>
          </a:prstGeom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03C70590-52BE-4602-9F60-0E0C80B4FB18}"/>
              </a:ext>
            </a:extLst>
          </p:cNvPr>
          <p:cNvSpPr/>
          <p:nvPr/>
        </p:nvSpPr>
        <p:spPr>
          <a:xfrm>
            <a:off x="6139543" y="2464526"/>
            <a:ext cx="156754" cy="243840"/>
          </a:xfrm>
          <a:prstGeom prst="rect">
            <a:avLst/>
          </a:prstGeom>
          <a:ln>
            <a:solidFill>
              <a:schemeClr val="bg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/>
          </a:p>
        </p:txBody>
      </p:sp>
      <p:graphicFrame>
        <p:nvGraphicFramePr>
          <p:cNvPr id="10" name="Table 9">
            <a:extLst>
              <a:ext uri="{FF2B5EF4-FFF2-40B4-BE49-F238E27FC236}">
                <a16:creationId xmlns:a16="http://schemas.microsoft.com/office/drawing/2014/main" id="{DFAD809E-A1B0-4A3C-AE6A-EE678AA42D5A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76784439"/>
              </p:ext>
            </p:extLst>
          </p:nvPr>
        </p:nvGraphicFramePr>
        <p:xfrm>
          <a:off x="-15250" y="4906225"/>
          <a:ext cx="6388156" cy="920116"/>
        </p:xfrm>
        <a:graphic>
          <a:graphicData uri="http://schemas.openxmlformats.org/drawingml/2006/table">
            <a:tbl>
              <a:tblPr firstRow="1" bandRow="1">
                <a:tableStyleId>{79A81D91-56E0-4DEE-A891-9BA01754AE35}</a:tableStyleId>
              </a:tblPr>
              <a:tblGrid>
                <a:gridCol w="3194078">
                  <a:extLst>
                    <a:ext uri="{9D8B030D-6E8A-4147-A177-3AD203B41FA5}">
                      <a16:colId xmlns:a16="http://schemas.microsoft.com/office/drawing/2014/main" val="2816674130"/>
                    </a:ext>
                  </a:extLst>
                </a:gridCol>
                <a:gridCol w="3194078">
                  <a:extLst>
                    <a:ext uri="{9D8B030D-6E8A-4147-A177-3AD203B41FA5}">
                      <a16:colId xmlns:a16="http://schemas.microsoft.com/office/drawing/2014/main" val="73234723"/>
                    </a:ext>
                  </a:extLst>
                </a:gridCol>
              </a:tblGrid>
              <a:tr h="460058">
                <a:tc>
                  <a:txBody>
                    <a:bodyPr/>
                    <a:lstStyle/>
                    <a:p>
                      <a:r>
                        <a:rPr lang="en-GB" dirty="0"/>
                        <a:t>Natural features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Man made features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515594401"/>
                  </a:ext>
                </a:extLst>
              </a:tr>
              <a:tr h="460058">
                <a:tc>
                  <a:txBody>
                    <a:bodyPr/>
                    <a:lstStyle/>
                    <a:p>
                      <a:r>
                        <a:rPr lang="en-GB" dirty="0"/>
                        <a:t>River, hills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/>
                        <a:t>Shop, church, museum, park, monument 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31384305"/>
                  </a:ext>
                </a:extLst>
              </a:tr>
            </a:tbl>
          </a:graphicData>
        </a:graphic>
      </p:graphicFrame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09E6D402-4908-46F7-A0BD-24D50419E327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097015702"/>
              </p:ext>
            </p:extLst>
          </p:nvPr>
        </p:nvGraphicFramePr>
        <p:xfrm>
          <a:off x="-9" y="5826341"/>
          <a:ext cx="6388156" cy="1032366"/>
        </p:xfrm>
        <a:graphic>
          <a:graphicData uri="http://schemas.openxmlformats.org/drawingml/2006/table">
            <a:tbl>
              <a:tblPr firstRow="1" bandRow="1">
                <a:tableStyleId>{F77A1464-2346-4E23-8F5B-164D3F84666B}</a:tableStyleId>
              </a:tblPr>
              <a:tblGrid>
                <a:gridCol w="3194078">
                  <a:extLst>
                    <a:ext uri="{9D8B030D-6E8A-4147-A177-3AD203B41FA5}">
                      <a16:colId xmlns:a16="http://schemas.microsoft.com/office/drawing/2014/main" val="4293747512"/>
                    </a:ext>
                  </a:extLst>
                </a:gridCol>
                <a:gridCol w="3194078">
                  <a:extLst>
                    <a:ext uri="{9D8B030D-6E8A-4147-A177-3AD203B41FA5}">
                      <a16:colId xmlns:a16="http://schemas.microsoft.com/office/drawing/2014/main" val="3605679058"/>
                    </a:ext>
                  </a:extLst>
                </a:gridCol>
              </a:tblGrid>
              <a:tr h="514206">
                <a:tc>
                  <a:txBody>
                    <a:bodyPr/>
                    <a:lstStyle/>
                    <a:p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Countryside 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dirty="0">
                          <a:solidFill>
                            <a:schemeClr val="tx1"/>
                          </a:solidFill>
                        </a:rPr>
                        <a:t>Town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38211061"/>
                  </a:ext>
                </a:extLst>
              </a:tr>
              <a:tr h="514206">
                <a:tc>
                  <a:txBody>
                    <a:bodyPr/>
                    <a:lstStyle/>
                    <a:p>
                      <a:r>
                        <a:rPr lang="en-GB" sz="1400" b="0" i="0" u="none" strike="noStrike" cap="none" dirty="0">
                          <a:solidFill>
                            <a:schemeClr val="dk1"/>
                          </a:solidFill>
                          <a:effectLst/>
                          <a:latin typeface="Calibri"/>
                          <a:ea typeface="Calibri"/>
                          <a:cs typeface="Calibri"/>
                          <a:sym typeface="Arial"/>
                        </a:rPr>
                        <a:t>Land and scenery of a rural area. These places have lots of fields and farms.</a:t>
                      </a:r>
                      <a:endParaRPr lang="en-GB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GB" sz="1400" b="0" i="0" u="none" strike="noStrike" cap="none" dirty="0">
                          <a:solidFill>
                            <a:schemeClr val="dk1"/>
                          </a:solidFill>
                          <a:effectLst/>
                          <a:latin typeface="Calibri"/>
                          <a:ea typeface="Calibri"/>
                          <a:cs typeface="Calibri"/>
                          <a:sym typeface="Arial"/>
                        </a:rPr>
                        <a:t>A built-up area. These places have lots of houses and shops close by to each other.</a:t>
                      </a:r>
                      <a:endParaRPr lang="en-GB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76729747"/>
                  </a:ext>
                </a:extLst>
              </a:tr>
            </a:tbl>
          </a:graphicData>
        </a:graphic>
      </p:graphicFrame>
      <p:pic>
        <p:nvPicPr>
          <p:cNvPr id="1026" name="Picture 2" descr="Shoreham Cross">
            <a:extLst>
              <a:ext uri="{FF2B5EF4-FFF2-40B4-BE49-F238E27FC236}">
                <a16:creationId xmlns:a16="http://schemas.microsoft.com/office/drawing/2014/main" id="{ABD36E53-2019-49C0-95BC-D49FD74C990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166" t="1892"/>
          <a:stretch/>
        </p:blipFill>
        <p:spPr bwMode="auto">
          <a:xfrm>
            <a:off x="3533095" y="2916310"/>
            <a:ext cx="2419664" cy="20195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2" name="Callout: Line 11">
            <a:extLst>
              <a:ext uri="{FF2B5EF4-FFF2-40B4-BE49-F238E27FC236}">
                <a16:creationId xmlns:a16="http://schemas.microsoft.com/office/drawing/2014/main" id="{864312B0-99C1-4A3C-9D5B-D152D397BFB5}"/>
              </a:ext>
            </a:extLst>
          </p:cNvPr>
          <p:cNvSpPr/>
          <p:nvPr/>
        </p:nvSpPr>
        <p:spPr>
          <a:xfrm>
            <a:off x="5390607" y="2464527"/>
            <a:ext cx="982300" cy="451784"/>
          </a:xfrm>
          <a:prstGeom prst="borderCallout1">
            <a:avLst>
              <a:gd name="adj1" fmla="val 119100"/>
              <a:gd name="adj2" fmla="val 63801"/>
              <a:gd name="adj3" fmla="val 342110"/>
              <a:gd name="adj4" fmla="val 12600"/>
            </a:avLst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GB" dirty="0"/>
              <a:t>The trainline</a:t>
            </a:r>
          </a:p>
        </p:txBody>
      </p:sp>
    </p:spTree>
    <p:extLst>
      <p:ext uri="{BB962C8B-B14F-4D97-AF65-F5344CB8AC3E}">
        <p14:creationId xmlns:p14="http://schemas.microsoft.com/office/powerpoint/2010/main" val="11019999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2704</TotalTime>
  <Words>157</Words>
  <Application>Microsoft Office PowerPoint</Application>
  <PresentationFormat>A4 Paper (210x297 mm)</PresentationFormat>
  <Paragraphs>34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Times New Roman</vt:lpstr>
      <vt:lpstr>Twinkl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London| Year One| Spring 2</dc:title>
  <dc:creator>Alanah aah. Harris</dc:creator>
  <cp:lastModifiedBy>Rebecca Bass</cp:lastModifiedBy>
  <cp:revision>31</cp:revision>
  <dcterms:modified xsi:type="dcterms:W3CDTF">2024-01-26T11:36:18Z</dcterms:modified>
</cp:coreProperties>
</file>