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9906000" cy="6858000" type="A4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04080"/>
    <a:srgbClr val="00CC00"/>
    <a:srgbClr val="C10000"/>
    <a:srgbClr val="F33E01"/>
    <a:srgbClr val="0040FF"/>
    <a:srgbClr val="FED73A"/>
    <a:srgbClr val="EAF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A81D91-56E0-4DEE-A891-9BA01754AE35}">
  <a:tblStyle styleId="{79A81D91-56E0-4DEE-A891-9BA01754AE3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64BB4CF-FC3B-494B-9F54-4730539AA45B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77A1464-2346-4E23-8F5B-164D3F84666B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tcBdr/>
        <a:fill>
          <a:solidFill>
            <a:srgbClr val="FFE8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8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8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79488" y="1243013"/>
            <a:ext cx="48466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5895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-9" y="3248"/>
            <a:ext cx="991556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Fieldwork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D3A1130-16B5-42A6-BB28-D02229119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529771"/>
              </p:ext>
            </p:extLst>
          </p:nvPr>
        </p:nvGraphicFramePr>
        <p:xfrm>
          <a:off x="6372906" y="372578"/>
          <a:ext cx="3542652" cy="6482174"/>
        </p:xfrm>
        <a:graphic>
          <a:graphicData uri="http://schemas.openxmlformats.org/drawingml/2006/table">
            <a:tbl>
              <a:tblPr firstRow="1" firstCol="1" bandRow="1">
                <a:tableStyleId>{79A81D91-56E0-4DEE-A891-9BA01754AE35}</a:tableStyleId>
              </a:tblPr>
              <a:tblGrid>
                <a:gridCol w="1460735">
                  <a:extLst>
                    <a:ext uri="{9D8B030D-6E8A-4147-A177-3AD203B41FA5}">
                      <a16:colId xmlns:a16="http://schemas.microsoft.com/office/drawing/2014/main" val="3248816036"/>
                    </a:ext>
                  </a:extLst>
                </a:gridCol>
                <a:gridCol w="2081917">
                  <a:extLst>
                    <a:ext uri="{9D8B030D-6E8A-4147-A177-3AD203B41FA5}">
                      <a16:colId xmlns:a16="http://schemas.microsoft.com/office/drawing/2014/main" val="507537417"/>
                    </a:ext>
                  </a:extLst>
                </a:gridCol>
              </a:tblGrid>
              <a:tr h="28862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Key Words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344084"/>
                  </a:ext>
                </a:extLst>
              </a:tr>
              <a:tr h="694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Sketch Map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 simple map with only basic details.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938985"/>
                  </a:ext>
                </a:extLst>
              </a:tr>
              <a:tr h="835556"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key </a:t>
                      </a:r>
                      <a:endParaRPr lang="en-GB" sz="2000" dirty="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Helps us understand map symbols. Also known as a legend. </a:t>
                      </a:r>
                      <a:endParaRPr lang="en-GB" sz="160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932137"/>
                  </a:ext>
                </a:extLst>
              </a:tr>
              <a:tr h="834067"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Compass </a:t>
                      </a:r>
                    </a:p>
                    <a:p>
                      <a:pPr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rose </a:t>
                      </a:r>
                      <a:endParaRPr lang="en-GB" sz="2000" dirty="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This is printed on a map to show different directions. </a:t>
                      </a:r>
                      <a:endParaRPr lang="en-GB" sz="1600" dirty="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835084"/>
                  </a:ext>
                </a:extLst>
              </a:tr>
              <a:tr h="834067"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Map symbol </a:t>
                      </a:r>
                      <a:endParaRPr lang="en-GB" sz="2000" dirty="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A picture or a sign on a map that represents something else. </a:t>
                      </a:r>
                      <a:endParaRPr lang="en-GB" sz="160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8975288"/>
                  </a:ext>
                </a:extLst>
              </a:tr>
              <a:tr h="105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Route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 way of getting from a start point to a finish point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4462621"/>
                  </a:ext>
                </a:extLst>
              </a:tr>
              <a:tr h="1387555"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Compass </a:t>
                      </a:r>
                      <a:endParaRPr lang="en-GB" sz="2000" dirty="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A tool which shows people which direction they are travelling in and helps them find their way. </a:t>
                      </a:r>
                      <a:endParaRPr lang="en-GB" sz="1600" dirty="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974989"/>
                  </a:ext>
                </a:extLst>
              </a:tr>
              <a:tr h="557322"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Climate </a:t>
                      </a:r>
                      <a:endParaRPr lang="en-GB" sz="2000" dirty="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The usual weather conditions of an area. </a:t>
                      </a:r>
                      <a:endParaRPr lang="en-GB" sz="1600" dirty="0">
                        <a:effectLst/>
                        <a:latin typeface="Twinkl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478130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50D4138-1A8E-4B9A-971C-E11B454E7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2580"/>
            <a:ext cx="3542652" cy="4533645"/>
          </a:xfrm>
          <a:prstGeom prst="rect">
            <a:avLst/>
          </a:prstGeom>
        </p:spPr>
      </p:pic>
      <p:sp>
        <p:nvSpPr>
          <p:cNvPr id="5" name="Callout: Line 4">
            <a:extLst>
              <a:ext uri="{FF2B5EF4-FFF2-40B4-BE49-F238E27FC236}">
                <a16:creationId xmlns:a16="http://schemas.microsoft.com/office/drawing/2014/main" id="{BF17B479-FEC9-4987-9309-954193A1BE9F}"/>
              </a:ext>
            </a:extLst>
          </p:cNvPr>
          <p:cNvSpPr/>
          <p:nvPr/>
        </p:nvSpPr>
        <p:spPr>
          <a:xfrm rot="10800000">
            <a:off x="2348222" y="1936118"/>
            <a:ext cx="1162623" cy="426376"/>
          </a:xfrm>
          <a:prstGeom prst="borderCallout1">
            <a:avLst>
              <a:gd name="adj1" fmla="val 18750"/>
              <a:gd name="adj2" fmla="val -8333"/>
              <a:gd name="adj3" fmla="val -408261"/>
              <a:gd name="adj4" fmla="val 496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C855A7-EE10-483D-8901-CE5F9B7DB7C6}"/>
              </a:ext>
            </a:extLst>
          </p:cNvPr>
          <p:cNvSpPr txBox="1"/>
          <p:nvPr/>
        </p:nvSpPr>
        <p:spPr>
          <a:xfrm>
            <a:off x="2348221" y="1995417"/>
            <a:ext cx="1271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are here.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9057C0-28FA-4EEA-AD47-1FBA0511E5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181"/>
          <a:stretch/>
        </p:blipFill>
        <p:spPr>
          <a:xfrm>
            <a:off x="3542652" y="372578"/>
            <a:ext cx="2645228" cy="240063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3C70590-52BE-4602-9F60-0E0C80B4FB18}"/>
              </a:ext>
            </a:extLst>
          </p:cNvPr>
          <p:cNvSpPr/>
          <p:nvPr/>
        </p:nvSpPr>
        <p:spPr>
          <a:xfrm>
            <a:off x="6139543" y="2464526"/>
            <a:ext cx="156754" cy="2438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FAD809E-A1B0-4A3C-AE6A-EE678AA42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84439"/>
              </p:ext>
            </p:extLst>
          </p:nvPr>
        </p:nvGraphicFramePr>
        <p:xfrm>
          <a:off x="-15250" y="4906225"/>
          <a:ext cx="6388156" cy="920116"/>
        </p:xfrm>
        <a:graphic>
          <a:graphicData uri="http://schemas.openxmlformats.org/drawingml/2006/table">
            <a:tbl>
              <a:tblPr firstRow="1" bandRow="1">
                <a:tableStyleId>{79A81D91-56E0-4DEE-A891-9BA01754AE35}</a:tableStyleId>
              </a:tblPr>
              <a:tblGrid>
                <a:gridCol w="3194078">
                  <a:extLst>
                    <a:ext uri="{9D8B030D-6E8A-4147-A177-3AD203B41FA5}">
                      <a16:colId xmlns:a16="http://schemas.microsoft.com/office/drawing/2014/main" val="2816674130"/>
                    </a:ext>
                  </a:extLst>
                </a:gridCol>
                <a:gridCol w="3194078">
                  <a:extLst>
                    <a:ext uri="{9D8B030D-6E8A-4147-A177-3AD203B41FA5}">
                      <a16:colId xmlns:a16="http://schemas.microsoft.com/office/drawing/2014/main" val="73234723"/>
                    </a:ext>
                  </a:extLst>
                </a:gridCol>
              </a:tblGrid>
              <a:tr h="460058">
                <a:tc>
                  <a:txBody>
                    <a:bodyPr/>
                    <a:lstStyle/>
                    <a:p>
                      <a:r>
                        <a:rPr lang="en-GB" dirty="0"/>
                        <a:t>Natural features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 made features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594401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lang="en-GB" dirty="0"/>
                        <a:t>River, hills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Shop, church, museum, park, monument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38430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9E6D402-4908-46F7-A0BD-24D50419E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015702"/>
              </p:ext>
            </p:extLst>
          </p:nvPr>
        </p:nvGraphicFramePr>
        <p:xfrm>
          <a:off x="-9" y="5826341"/>
          <a:ext cx="6388156" cy="1032366"/>
        </p:xfrm>
        <a:graphic>
          <a:graphicData uri="http://schemas.openxmlformats.org/drawingml/2006/table">
            <a:tbl>
              <a:tblPr firstRow="1" bandRow="1">
                <a:tableStyleId>{F77A1464-2346-4E23-8F5B-164D3F84666B}</a:tableStyleId>
              </a:tblPr>
              <a:tblGrid>
                <a:gridCol w="3194078">
                  <a:extLst>
                    <a:ext uri="{9D8B030D-6E8A-4147-A177-3AD203B41FA5}">
                      <a16:colId xmlns:a16="http://schemas.microsoft.com/office/drawing/2014/main" val="4293747512"/>
                    </a:ext>
                  </a:extLst>
                </a:gridCol>
                <a:gridCol w="3194078">
                  <a:extLst>
                    <a:ext uri="{9D8B030D-6E8A-4147-A177-3AD203B41FA5}">
                      <a16:colId xmlns:a16="http://schemas.microsoft.com/office/drawing/2014/main" val="3605679058"/>
                    </a:ext>
                  </a:extLst>
                </a:gridCol>
              </a:tblGrid>
              <a:tr h="51420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Countryside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11061"/>
                  </a:ext>
                </a:extLst>
              </a:tr>
              <a:tr h="514206"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Land and scenery of a rural area. These places have lots of fields and farms.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 built-up area. These places have lots of houses and shops close by to each other.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729747"/>
                  </a:ext>
                </a:extLst>
              </a:tr>
            </a:tbl>
          </a:graphicData>
        </a:graphic>
      </p:graphicFrame>
      <p:pic>
        <p:nvPicPr>
          <p:cNvPr id="1026" name="Picture 2" descr="Shoreham Cross">
            <a:extLst>
              <a:ext uri="{FF2B5EF4-FFF2-40B4-BE49-F238E27FC236}">
                <a16:creationId xmlns:a16="http://schemas.microsoft.com/office/drawing/2014/main" id="{ABD36E53-2019-49C0-95BC-D49FD74C99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6" t="1892"/>
          <a:stretch/>
        </p:blipFill>
        <p:spPr bwMode="auto">
          <a:xfrm>
            <a:off x="3533095" y="2916310"/>
            <a:ext cx="2419664" cy="201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llout: Line 11">
            <a:extLst>
              <a:ext uri="{FF2B5EF4-FFF2-40B4-BE49-F238E27FC236}">
                <a16:creationId xmlns:a16="http://schemas.microsoft.com/office/drawing/2014/main" id="{864312B0-99C1-4A3C-9D5B-D152D397BFB5}"/>
              </a:ext>
            </a:extLst>
          </p:cNvPr>
          <p:cNvSpPr/>
          <p:nvPr/>
        </p:nvSpPr>
        <p:spPr>
          <a:xfrm>
            <a:off x="5390607" y="2464527"/>
            <a:ext cx="982300" cy="451784"/>
          </a:xfrm>
          <a:prstGeom prst="borderCallout1">
            <a:avLst>
              <a:gd name="adj1" fmla="val 119100"/>
              <a:gd name="adj2" fmla="val 63801"/>
              <a:gd name="adj3" fmla="val 342110"/>
              <a:gd name="adj4" fmla="val 126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The trainline</a:t>
            </a:r>
          </a:p>
        </p:txBody>
      </p:sp>
    </p:spTree>
    <p:extLst>
      <p:ext uri="{BB962C8B-B14F-4D97-AF65-F5344CB8AC3E}">
        <p14:creationId xmlns:p14="http://schemas.microsoft.com/office/powerpoint/2010/main" val="110199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157</Words>
  <Application>Microsoft Office PowerPoint</Application>
  <PresentationFormat>A4 Paper (210x297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Twinkl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London| Year One| Spring 2</dc:title>
  <dc:creator>Alanah aah. Harris</dc:creator>
  <cp:lastModifiedBy>Rebecca Bass</cp:lastModifiedBy>
  <cp:revision>31</cp:revision>
  <dcterms:modified xsi:type="dcterms:W3CDTF">2024-01-26T11:36:18Z</dcterms:modified>
</cp:coreProperties>
</file>